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131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7B6C1163-8302-46AD-9F98-24416933323D}" type="datetimeFigureOut">
              <a:rPr lang="pl-PL" smtClean="0"/>
              <a:t>22.04.2018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2497491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B6C1163-8302-46AD-9F98-24416933323D}" type="datetimeFigureOut">
              <a:rPr lang="pl-PL" smtClean="0"/>
              <a:t>22.04.2018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327439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B6C1163-8302-46AD-9F98-24416933323D}" type="datetimeFigureOut">
              <a:rPr lang="pl-PL" smtClean="0"/>
              <a:t>22.04.2018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418408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B6C1163-8302-46AD-9F98-24416933323D}" type="datetimeFigureOut">
              <a:rPr lang="pl-PL" smtClean="0"/>
              <a:t>22.04.2018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385229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B6C1163-8302-46AD-9F98-24416933323D}" type="datetimeFigureOut">
              <a:rPr lang="pl-PL" smtClean="0"/>
              <a:t>22.04.2018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418682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B6C1163-8302-46AD-9F98-24416933323D}" type="datetimeFigureOut">
              <a:rPr lang="pl-PL" smtClean="0"/>
              <a:t>22.04.2018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155404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B6C1163-8302-46AD-9F98-24416933323D}" type="datetimeFigureOut">
              <a:rPr lang="pl-PL" smtClean="0"/>
              <a:t>22.04.2018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394811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7B6C1163-8302-46AD-9F98-24416933323D}" type="datetimeFigureOut">
              <a:rPr lang="pl-PL" smtClean="0"/>
              <a:t>22.04.2018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283241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C1163-8302-46AD-9F98-24416933323D}" type="datetimeFigureOut">
              <a:rPr lang="pl-PL" smtClean="0"/>
              <a:t>22.04.2018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192644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7B6C1163-8302-46AD-9F98-24416933323D}" type="datetimeFigureOut">
              <a:rPr lang="pl-PL" smtClean="0"/>
              <a:t>22.04.2018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99132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7B6C1163-8302-46AD-9F98-24416933323D}" type="datetimeFigureOut">
              <a:rPr lang="pl-PL" smtClean="0"/>
              <a:t>22.04.2018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1C2B3AC-69A5-4195-8EAD-CE4B36E0D985}" type="slidenum">
              <a:rPr lang="pl-PL" smtClean="0"/>
              <a:t>‹#›</a:t>
            </a:fld>
            <a:endParaRPr lang="pl-PL"/>
          </a:p>
        </p:txBody>
      </p:sp>
    </p:spTree>
    <p:extLst>
      <p:ext uri="{BB962C8B-B14F-4D97-AF65-F5344CB8AC3E}">
        <p14:creationId xmlns:p14="http://schemas.microsoft.com/office/powerpoint/2010/main" val="257590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C1163-8302-46AD-9F98-24416933323D}" type="datetimeFigureOut">
              <a:rPr lang="pl-PL" smtClean="0"/>
              <a:t>22.04.2018</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2B3AC-69A5-4195-8EAD-CE4B36E0D985}" type="slidenum">
              <a:rPr lang="pl-PL" smtClean="0"/>
              <a:t>‹#›</a:t>
            </a:fld>
            <a:endParaRPr lang="pl-PL"/>
          </a:p>
        </p:txBody>
      </p:sp>
    </p:spTree>
    <p:extLst>
      <p:ext uri="{BB962C8B-B14F-4D97-AF65-F5344CB8AC3E}">
        <p14:creationId xmlns:p14="http://schemas.microsoft.com/office/powerpoint/2010/main" val="2198200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03498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1C5B42-F0FF-4892-9187-C48669C55920}"/>
              </a:ext>
            </a:extLst>
          </p:cNvPr>
          <p:cNvSpPr>
            <a:spLocks noGrp="1"/>
          </p:cNvSpPr>
          <p:nvPr>
            <p:ph type="ctrTitle"/>
          </p:nvPr>
        </p:nvSpPr>
        <p:spPr/>
        <p:txBody>
          <a:bodyPr>
            <a:noAutofit/>
          </a:bodyPr>
          <a:lstStyle/>
          <a:p>
            <a:r>
              <a:rPr lang="pl-PL" sz="4400" b="1" dirty="0">
                <a:solidFill>
                  <a:srgbClr val="FF0000"/>
                </a:solidFill>
              </a:rPr>
              <a:t>Rejestry dłużników – likwidacja Rejestru Dłużników Niewypłacalnych, utworzenie Krajowego Rejestru Zadłużonych </a:t>
            </a:r>
          </a:p>
        </p:txBody>
      </p:sp>
      <p:sp>
        <p:nvSpPr>
          <p:cNvPr id="3" name="Podtytuł 2">
            <a:extLst>
              <a:ext uri="{FF2B5EF4-FFF2-40B4-BE49-F238E27FC236}">
                <a16:creationId xmlns:a16="http://schemas.microsoft.com/office/drawing/2014/main" id="{B36D2E99-2DC6-47DE-8663-8B1C0C32C97F}"/>
              </a:ext>
            </a:extLst>
          </p:cNvPr>
          <p:cNvSpPr>
            <a:spLocks noGrp="1"/>
          </p:cNvSpPr>
          <p:nvPr>
            <p:ph type="subTitle" idx="1"/>
          </p:nvPr>
        </p:nvSpPr>
        <p:spPr/>
        <p:txBody>
          <a:bodyPr>
            <a:normAutofit lnSpcReduction="10000"/>
          </a:bodyPr>
          <a:lstStyle/>
          <a:p>
            <a:endParaRPr lang="pl-PL" dirty="0"/>
          </a:p>
          <a:p>
            <a:endParaRPr lang="pl-PL" dirty="0"/>
          </a:p>
          <a:p>
            <a:endParaRPr lang="pl-PL" dirty="0"/>
          </a:p>
          <a:p>
            <a:pPr algn="r"/>
            <a:r>
              <a:rPr lang="pl-PL" b="1" dirty="0"/>
              <a:t>sędzia Aneta Komend</a:t>
            </a:r>
            <a:r>
              <a:rPr lang="pl-PL" dirty="0"/>
              <a:t>a</a:t>
            </a:r>
          </a:p>
          <a:p>
            <a:endParaRPr lang="pl-PL" dirty="0"/>
          </a:p>
        </p:txBody>
      </p:sp>
    </p:spTree>
    <p:extLst>
      <p:ext uri="{BB962C8B-B14F-4D97-AF65-F5344CB8AC3E}">
        <p14:creationId xmlns:p14="http://schemas.microsoft.com/office/powerpoint/2010/main" val="131034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11568C-96C4-4707-893D-39EA904B28A8}"/>
              </a:ext>
            </a:extLst>
          </p:cNvPr>
          <p:cNvSpPr>
            <a:spLocks noGrp="1"/>
          </p:cNvSpPr>
          <p:nvPr>
            <p:ph type="title"/>
          </p:nvPr>
        </p:nvSpPr>
        <p:spPr/>
        <p:txBody>
          <a:bodyPr/>
          <a:lstStyle/>
          <a:p>
            <a:r>
              <a:rPr lang="pl-PL" b="1" dirty="0">
                <a:solidFill>
                  <a:srgbClr val="FF0000"/>
                </a:solidFill>
              </a:rPr>
              <a:t>Dział 4 rejestru przedsiębiorców</a:t>
            </a:r>
          </a:p>
        </p:txBody>
      </p:sp>
      <p:sp>
        <p:nvSpPr>
          <p:cNvPr id="3" name="Symbol zastępczy zawartości 2">
            <a:extLst>
              <a:ext uri="{FF2B5EF4-FFF2-40B4-BE49-F238E27FC236}">
                <a16:creationId xmlns:a16="http://schemas.microsoft.com/office/drawing/2014/main" id="{D4F72986-6027-4B2B-A755-C11B573EBF27}"/>
              </a:ext>
            </a:extLst>
          </p:cNvPr>
          <p:cNvSpPr>
            <a:spLocks noGrp="1"/>
          </p:cNvSpPr>
          <p:nvPr>
            <p:ph idx="1"/>
          </p:nvPr>
        </p:nvSpPr>
        <p:spPr/>
        <p:txBody>
          <a:bodyPr>
            <a:normAutofit/>
          </a:bodyPr>
          <a:lstStyle/>
          <a:p>
            <a:endParaRPr lang="pl-PL" dirty="0"/>
          </a:p>
          <a:p>
            <a:pPr marL="0" indent="0">
              <a:buNone/>
            </a:pPr>
            <a:endParaRPr lang="pl-PL" dirty="0"/>
          </a:p>
          <a:p>
            <a:r>
              <a:rPr lang="pl-PL" dirty="0"/>
              <a:t>Zakres danych zamieszczanych w dziale 4 rejestru przedsiębiorców</a:t>
            </a:r>
          </a:p>
        </p:txBody>
      </p:sp>
    </p:spTree>
    <p:extLst>
      <p:ext uri="{BB962C8B-B14F-4D97-AF65-F5344CB8AC3E}">
        <p14:creationId xmlns:p14="http://schemas.microsoft.com/office/powerpoint/2010/main" val="271444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E99779-6B74-4498-A0FC-05A0806C40E9}"/>
              </a:ext>
            </a:extLst>
          </p:cNvPr>
          <p:cNvSpPr>
            <a:spLocks noGrp="1"/>
          </p:cNvSpPr>
          <p:nvPr>
            <p:ph type="title"/>
          </p:nvPr>
        </p:nvSpPr>
        <p:spPr/>
        <p:txBody>
          <a:bodyPr>
            <a:normAutofit/>
          </a:bodyPr>
          <a:lstStyle/>
          <a:p>
            <a:r>
              <a:rPr lang="pl-PL" sz="3600" b="1" dirty="0">
                <a:solidFill>
                  <a:srgbClr val="FF0000"/>
                </a:solidFill>
              </a:rPr>
              <a:t>Rejestr Dłużników Niewypłacalnych</a:t>
            </a:r>
          </a:p>
        </p:txBody>
      </p:sp>
      <p:sp>
        <p:nvSpPr>
          <p:cNvPr id="3" name="Symbol zastępczy zawartości 2">
            <a:extLst>
              <a:ext uri="{FF2B5EF4-FFF2-40B4-BE49-F238E27FC236}">
                <a16:creationId xmlns:a16="http://schemas.microsoft.com/office/drawing/2014/main" id="{163597EE-18A1-417A-A45B-C14B3EB6098E}"/>
              </a:ext>
            </a:extLst>
          </p:cNvPr>
          <p:cNvSpPr>
            <a:spLocks noGrp="1"/>
          </p:cNvSpPr>
          <p:nvPr>
            <p:ph idx="1"/>
          </p:nvPr>
        </p:nvSpPr>
        <p:spPr/>
        <p:txBody>
          <a:bodyPr>
            <a:normAutofit fontScale="70000" lnSpcReduction="20000"/>
          </a:bodyPr>
          <a:lstStyle/>
          <a:p>
            <a:r>
              <a:rPr lang="pl-PL" b="1" dirty="0"/>
              <a:t>Z dniem 15 marca 2018 r.</a:t>
            </a:r>
            <a:r>
              <a:rPr lang="pl-PL" dirty="0"/>
              <a:t> uchylony został przepis art. 56 ustawy o KRS. W związku z tym nie będą dokonywane wpisy do RDN na wniosek wierzyciela. </a:t>
            </a:r>
          </a:p>
          <a:p>
            <a:r>
              <a:rPr lang="pl-PL" dirty="0"/>
              <a:t>Na podstawie art. 56 ustawy o KRS do RDN na wniosek wierzyciela posiadającego tytuł wykonawczy wystawiony przeciwko osobie fizycznej wpisywano  dłużników, którzy w terminie 30 dni od daty wezwania do spełnienia świadczenia nie zapłacili należności stwierdzonej tytułem wykonawczym.</a:t>
            </a:r>
          </a:p>
          <a:p>
            <a:r>
              <a:rPr lang="pl-PL" dirty="0"/>
              <a:t>Nadal dostępne będą wpisy dokonane do RDN na podstawie powołanego przepisu do dnia 15 marca 2018 r.</a:t>
            </a:r>
          </a:p>
          <a:p>
            <a:r>
              <a:rPr lang="pl-PL" b="1" dirty="0"/>
              <a:t>Do dnia 31 stycznia 2019 r.</a:t>
            </a:r>
            <a:r>
              <a:rPr lang="pl-PL" dirty="0"/>
              <a:t> dokonywane będą do RDN wpisy na podstawie art. 55 ustawy o KRS. Od dnia 1 lutego 2019 r. nie będą już dokonywane nowe wpisy do RDN (uchylony zostanie art. 55 i 57 ustawy o KRS), jednak dostępne będą informacje o wpisach dokonanych do tej daty.</a:t>
            </a:r>
          </a:p>
          <a:p>
            <a:r>
              <a:rPr lang="pl-PL" dirty="0"/>
              <a:t>Część danych ujawnianych dotychczas w RDN będzie ujawniana w Krajowym Rejestrze Zadłużonych.</a:t>
            </a:r>
          </a:p>
          <a:p>
            <a:endParaRPr lang="pl-PL" dirty="0"/>
          </a:p>
        </p:txBody>
      </p:sp>
    </p:spTree>
    <p:extLst>
      <p:ext uri="{BB962C8B-B14F-4D97-AF65-F5344CB8AC3E}">
        <p14:creationId xmlns:p14="http://schemas.microsoft.com/office/powerpoint/2010/main" val="99535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7B219D-7383-431E-AC2F-F28314117EFD}"/>
              </a:ext>
            </a:extLst>
          </p:cNvPr>
          <p:cNvSpPr>
            <a:spLocks noGrp="1"/>
          </p:cNvSpPr>
          <p:nvPr>
            <p:ph type="title"/>
          </p:nvPr>
        </p:nvSpPr>
        <p:spPr/>
        <p:txBody>
          <a:bodyPr>
            <a:normAutofit fontScale="90000"/>
          </a:bodyPr>
          <a:lstStyle/>
          <a:p>
            <a:br>
              <a:rPr lang="pl-PL" sz="3600" b="1" dirty="0">
                <a:solidFill>
                  <a:srgbClr val="FF0000"/>
                </a:solidFill>
              </a:rPr>
            </a:br>
            <a:r>
              <a:rPr lang="pl-PL" sz="3600" b="1" dirty="0">
                <a:solidFill>
                  <a:srgbClr val="FF0000"/>
                </a:solidFill>
              </a:rPr>
              <a:t>Repozytorium dokumentów finansowych jako nowe źródło informacji o kondycji finansowej podmiotu</a:t>
            </a:r>
            <a:br>
              <a:rPr lang="pl-PL" dirty="0"/>
            </a:br>
            <a:endParaRPr lang="pl-PL" dirty="0"/>
          </a:p>
        </p:txBody>
      </p:sp>
      <p:sp>
        <p:nvSpPr>
          <p:cNvPr id="3" name="Symbol zastępczy zawartości 2">
            <a:extLst>
              <a:ext uri="{FF2B5EF4-FFF2-40B4-BE49-F238E27FC236}">
                <a16:creationId xmlns:a16="http://schemas.microsoft.com/office/drawing/2014/main" id="{BE54B680-0E61-4F1C-A232-3FD472D7E10A}"/>
              </a:ext>
            </a:extLst>
          </p:cNvPr>
          <p:cNvSpPr>
            <a:spLocks noGrp="1"/>
          </p:cNvSpPr>
          <p:nvPr>
            <p:ph idx="1"/>
          </p:nvPr>
        </p:nvSpPr>
        <p:spPr/>
        <p:txBody>
          <a:bodyPr>
            <a:normAutofit fontScale="85000" lnSpcReduction="20000"/>
          </a:bodyPr>
          <a:lstStyle/>
          <a:p>
            <a:r>
              <a:rPr lang="pl-PL" b="1" dirty="0"/>
              <a:t>Od dnia 15 marca 2018 r. (art. 9a</a:t>
            </a:r>
            <a:r>
              <a:rPr lang="pl-PL" dirty="0"/>
              <a:t> ustawy o KRS):</a:t>
            </a:r>
          </a:p>
          <a:p>
            <a:r>
              <a:rPr lang="pl-PL" dirty="0"/>
              <a:t>Art. 9a.  Dla każdego podmiotu obowiązanego do składania dokumentów finansowych do Rejestru prowadzi się w systemie teleinformatycznym repozytorium dokumentów finansowych.</a:t>
            </a:r>
          </a:p>
          <a:p>
            <a:r>
              <a:rPr lang="pl-PL" dirty="0"/>
              <a:t>2. Do repozytorium dokumentów finansowych są składane dokumenty, o których mowa w art. 69 ustawy z dnia 29 września 1994 r. o rachunkowości (Dz. U. z 2018 r. poz. 395 i 398).</a:t>
            </a:r>
          </a:p>
          <a:p>
            <a:r>
              <a:rPr lang="pl-PL" dirty="0"/>
              <a:t>3. Każdy ma prawo przeglądania repozytorium dokumentów finansowych.</a:t>
            </a:r>
          </a:p>
          <a:p>
            <a:r>
              <a:rPr lang="pl-PL" dirty="0"/>
              <a:t>4. Centralna Informacja bezpłatnie udostępnia dokumenty z repozytorium dokumentów finansowych za pośrednictwem ogólnodostępnych sieci teleinformatycznych.</a:t>
            </a:r>
          </a:p>
          <a:p>
            <a:endParaRPr lang="pl-PL" dirty="0"/>
          </a:p>
        </p:txBody>
      </p:sp>
    </p:spTree>
    <p:extLst>
      <p:ext uri="{BB962C8B-B14F-4D97-AF65-F5344CB8AC3E}">
        <p14:creationId xmlns:p14="http://schemas.microsoft.com/office/powerpoint/2010/main" val="138664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7B219D-7383-431E-AC2F-F28314117EFD}"/>
              </a:ext>
            </a:extLst>
          </p:cNvPr>
          <p:cNvSpPr>
            <a:spLocks noGrp="1"/>
          </p:cNvSpPr>
          <p:nvPr>
            <p:ph type="title"/>
          </p:nvPr>
        </p:nvSpPr>
        <p:spPr/>
        <p:txBody>
          <a:bodyPr>
            <a:normAutofit fontScale="90000"/>
          </a:bodyPr>
          <a:lstStyle/>
          <a:p>
            <a:br>
              <a:rPr lang="pl-PL" sz="3600" b="1" dirty="0">
                <a:solidFill>
                  <a:srgbClr val="FF0000"/>
                </a:solidFill>
              </a:rPr>
            </a:br>
            <a:r>
              <a:rPr lang="pl-PL" sz="3600" b="1" dirty="0">
                <a:solidFill>
                  <a:srgbClr val="FF0000"/>
                </a:solidFill>
              </a:rPr>
              <a:t>Repozytorium dokumentów finansowych jako nowe źródło informacji o kondycji finansowej podmiotu</a:t>
            </a:r>
            <a:br>
              <a:rPr lang="pl-PL" dirty="0"/>
            </a:br>
            <a:endParaRPr lang="pl-PL" dirty="0"/>
          </a:p>
        </p:txBody>
      </p:sp>
      <p:sp>
        <p:nvSpPr>
          <p:cNvPr id="3" name="Symbol zastępczy zawartości 2">
            <a:extLst>
              <a:ext uri="{FF2B5EF4-FFF2-40B4-BE49-F238E27FC236}">
                <a16:creationId xmlns:a16="http://schemas.microsoft.com/office/drawing/2014/main" id="{BE54B680-0E61-4F1C-A232-3FD472D7E10A}"/>
              </a:ext>
            </a:extLst>
          </p:cNvPr>
          <p:cNvSpPr>
            <a:spLocks noGrp="1"/>
          </p:cNvSpPr>
          <p:nvPr>
            <p:ph idx="1"/>
          </p:nvPr>
        </p:nvSpPr>
        <p:spPr/>
        <p:txBody>
          <a:bodyPr>
            <a:normAutofit fontScale="55000" lnSpcReduction="20000"/>
          </a:bodyPr>
          <a:lstStyle/>
          <a:p>
            <a:r>
              <a:rPr lang="pl-PL" b="1" dirty="0"/>
              <a:t>Art. 38. 1. Repozytorium dokumentów finansowych dla podmiotu tworzy się z chwilą pierwszego złożenia dokumentów na podstawie art. 19e ust. 1 ustawy zmienianej w art. 1.</a:t>
            </a:r>
            <a:endParaRPr lang="pl-PL" dirty="0"/>
          </a:p>
          <a:p>
            <a:r>
              <a:rPr lang="pl-PL" dirty="0"/>
              <a:t>2. Do dnia 30 września 2018 r. dopuszcza się dołączanie do zgłoszenia lub wniosku kopii dokumentów, o których mowa w art. 69 ust. 1, 1b, 1f, 1g, 3 i 4 ustawy zmienianej w art. 10, opatrzonych kwalifikowanym podpisem elektronicznym albo podpisem potwierdzonym profilem zaufanym </a:t>
            </a:r>
            <a:r>
              <a:rPr lang="pl-PL" dirty="0" err="1"/>
              <a:t>ePUAP</a:t>
            </a:r>
            <a:r>
              <a:rPr lang="pl-PL" dirty="0"/>
              <a:t> przez co najmniej jedną osobę fizyczną, której numer PESEL jest ujawniony w Krajowym Rejestrze Sądowym, wpisaną jako członek organu uprawnionego do reprezentowania, wspólnik uprawniony do reprezentowania spółki osobowej, syndyk albo likwidator. Jeżeli wspólnikiem uprawnionym do reprezentowania spółki osobowej nie jest osoba fizyczna, dopuszcza się dołączanie do zgłoszenia lub wniosku kopii tych dokumentów opatrzonych kwalifikowanym podpisem elektronicznym albo podpisem potwierdzonym profilem zaufanym </a:t>
            </a:r>
            <a:r>
              <a:rPr lang="pl-PL" dirty="0" err="1"/>
              <a:t>ePUAP</a:t>
            </a:r>
            <a:r>
              <a:rPr lang="pl-PL" dirty="0"/>
              <a:t> przez co najmniej jedną osobę fizyczną, której numer PESEL jest ujawniony w Krajowym Rejestrze Sądowym, wpisaną jako członek organu uprawnionego do reprezentowania, syndyk, likwidator wspólnika albo wspólnik uprawniony do reprezentowania spółki osobowej będącej wspólnikiem.</a:t>
            </a:r>
          </a:p>
          <a:p>
            <a:endParaRPr lang="pl-PL" dirty="0"/>
          </a:p>
          <a:p>
            <a:r>
              <a:rPr lang="pl-PL" b="1" dirty="0"/>
              <a:t>§ 19.</a:t>
            </a:r>
            <a:r>
              <a:rPr lang="pl-PL" dirty="0"/>
              <a:t> Centralna Informacja bezpłatnie udostępnia na stronie internetowej Ministerstwa Sprawiedliwości dokumenty z repozytorium dokumentów finansowych.</a:t>
            </a:r>
          </a:p>
          <a:p>
            <a:endParaRPr lang="pl-PL" dirty="0"/>
          </a:p>
          <a:p>
            <a:r>
              <a:rPr lang="pl-PL" dirty="0"/>
              <a:t>§ 20. Kryterium wyszukiwania dokumentów udostępnianych na podstawie art. 9a ust. 2 ustawy jest numer KRS.</a:t>
            </a:r>
          </a:p>
          <a:p>
            <a:endParaRPr lang="pl-PL" dirty="0"/>
          </a:p>
        </p:txBody>
      </p:sp>
    </p:spTree>
    <p:extLst>
      <p:ext uri="{BB962C8B-B14F-4D97-AF65-F5344CB8AC3E}">
        <p14:creationId xmlns:p14="http://schemas.microsoft.com/office/powerpoint/2010/main" val="424700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CE8F40-2320-4044-ACCE-F792F18C2440}"/>
              </a:ext>
            </a:extLst>
          </p:cNvPr>
          <p:cNvSpPr>
            <a:spLocks noGrp="1"/>
          </p:cNvSpPr>
          <p:nvPr>
            <p:ph type="title"/>
          </p:nvPr>
        </p:nvSpPr>
        <p:spPr/>
        <p:txBody>
          <a:bodyPr/>
          <a:lstStyle/>
          <a:p>
            <a:r>
              <a:rPr lang="pl-PL" b="1" dirty="0">
                <a:solidFill>
                  <a:srgbClr val="FF0000"/>
                </a:solidFill>
              </a:rPr>
              <a:t>Krajowy Rejestr Zadłużonych</a:t>
            </a:r>
          </a:p>
        </p:txBody>
      </p:sp>
      <p:sp>
        <p:nvSpPr>
          <p:cNvPr id="3" name="Symbol zastępczy zawartości 2">
            <a:extLst>
              <a:ext uri="{FF2B5EF4-FFF2-40B4-BE49-F238E27FC236}">
                <a16:creationId xmlns:a16="http://schemas.microsoft.com/office/drawing/2014/main" id="{CCF88FAD-DACD-4410-B6C5-54EDEC7CB065}"/>
              </a:ext>
            </a:extLst>
          </p:cNvPr>
          <p:cNvSpPr>
            <a:spLocks noGrp="1"/>
          </p:cNvSpPr>
          <p:nvPr>
            <p:ph idx="1"/>
          </p:nvPr>
        </p:nvSpPr>
        <p:spPr/>
        <p:txBody>
          <a:bodyPr>
            <a:normAutofit fontScale="92500" lnSpcReduction="10000"/>
          </a:bodyPr>
          <a:lstStyle/>
          <a:p>
            <a:r>
              <a:rPr lang="pl-PL" dirty="0"/>
              <a:t>Ustawodawca dostrzegł potrzebę stworzenia publicznego, ogólnokrajowego rejestru, w którym ujawniane będą informacje o zadłużeniach podmiotu. W tym celu procedowany jest aktualnie projekt ustawy o Krajowym Rejestrze Zadłużonych, który będzie zawierał informacje o szerokim katalogu osób, które mają problem z regulowaniem swoich należności. Rejestr prowadzony będzie w systemie teleinformatycznym przez Ministra Sprawiedliwości.</a:t>
            </a:r>
          </a:p>
          <a:p>
            <a:r>
              <a:rPr lang="pl-PL" dirty="0"/>
              <a:t>Zgodnie z art. 4 projektu ustawy Rejestr będzie jawny. Każdy będzie miał  prawo zapoznać się z danymi ujawnionymi w Rejestrze oraz danymi objętymi treścią </a:t>
            </a:r>
            <a:r>
              <a:rPr lang="pl-PL" dirty="0" err="1"/>
              <a:t>obwieszczeń</a:t>
            </a:r>
            <a:r>
              <a:rPr lang="pl-PL" dirty="0"/>
              <a:t> za pośrednictwem sieci Internet.</a:t>
            </a:r>
          </a:p>
          <a:p>
            <a:endParaRPr lang="pl-PL" dirty="0"/>
          </a:p>
        </p:txBody>
      </p:sp>
    </p:spTree>
    <p:extLst>
      <p:ext uri="{BB962C8B-B14F-4D97-AF65-F5344CB8AC3E}">
        <p14:creationId xmlns:p14="http://schemas.microsoft.com/office/powerpoint/2010/main" val="259548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AC6B36-8384-4A36-B723-589E27B3E459}"/>
              </a:ext>
            </a:extLst>
          </p:cNvPr>
          <p:cNvSpPr>
            <a:spLocks noGrp="1"/>
          </p:cNvSpPr>
          <p:nvPr>
            <p:ph type="title"/>
          </p:nvPr>
        </p:nvSpPr>
        <p:spPr/>
        <p:txBody>
          <a:bodyPr>
            <a:normAutofit/>
          </a:bodyPr>
          <a:lstStyle/>
          <a:p>
            <a:r>
              <a:rPr lang="pl-PL" b="1" dirty="0">
                <a:solidFill>
                  <a:srgbClr val="FF0000"/>
                </a:solidFill>
              </a:rPr>
              <a:t>Biura informacji Gospodarczej jako źródło informacji o podmiocie</a:t>
            </a:r>
          </a:p>
        </p:txBody>
      </p:sp>
      <p:sp>
        <p:nvSpPr>
          <p:cNvPr id="3" name="Symbol zastępczy zawartości 2">
            <a:extLst>
              <a:ext uri="{FF2B5EF4-FFF2-40B4-BE49-F238E27FC236}">
                <a16:creationId xmlns:a16="http://schemas.microsoft.com/office/drawing/2014/main" id="{E291C719-10A1-4D59-9A95-C084B39E1B7E}"/>
              </a:ext>
            </a:extLst>
          </p:cNvPr>
          <p:cNvSpPr>
            <a:spLocks noGrp="1"/>
          </p:cNvSpPr>
          <p:nvPr>
            <p:ph idx="1"/>
          </p:nvPr>
        </p:nvSpPr>
        <p:spPr/>
        <p:txBody>
          <a:bodyPr>
            <a:normAutofit fontScale="92500" lnSpcReduction="20000"/>
          </a:bodyPr>
          <a:lstStyle/>
          <a:p>
            <a:r>
              <a:rPr lang="pl-PL" dirty="0"/>
              <a:t>•	Przedsiębiorca może sprawdzić: </a:t>
            </a:r>
          </a:p>
          <a:p>
            <a:r>
              <a:rPr lang="pl-PL" dirty="0"/>
              <a:t>o	dowolnego przedsiębiorcę oraz siebie bez ograniczeń,</a:t>
            </a:r>
          </a:p>
          <a:p>
            <a:r>
              <a:rPr lang="pl-PL" dirty="0"/>
              <a:t>o	konsumenta, za jego zgodą.</a:t>
            </a:r>
          </a:p>
          <a:p>
            <a:r>
              <a:rPr lang="pl-PL" dirty="0"/>
              <a:t>•	Konsument może sprawdzić: </a:t>
            </a:r>
          </a:p>
          <a:p>
            <a:r>
              <a:rPr lang="pl-PL" dirty="0"/>
              <a:t>o	dowolnego przedsiębiorcę bez ograniczeń,</a:t>
            </a:r>
          </a:p>
          <a:p>
            <a:r>
              <a:rPr lang="pl-PL" dirty="0"/>
              <a:t>o	siebie, bezpłatnie raz na 6 miesięcy</a:t>
            </a:r>
          </a:p>
          <a:p>
            <a:endParaRPr lang="pl-PL" dirty="0"/>
          </a:p>
          <a:p>
            <a:r>
              <a:rPr lang="pl-PL" dirty="0"/>
              <a:t>Konsument nie ma możliwości sprawdzić informacji o innych konsumentach. Udzielanie informacji jest odpłatne.</a:t>
            </a:r>
          </a:p>
          <a:p>
            <a:endParaRPr lang="pl-PL" dirty="0"/>
          </a:p>
          <a:p>
            <a:endParaRPr lang="pl-PL" dirty="0"/>
          </a:p>
        </p:txBody>
      </p:sp>
    </p:spTree>
    <p:extLst>
      <p:ext uri="{BB962C8B-B14F-4D97-AF65-F5344CB8AC3E}">
        <p14:creationId xmlns:p14="http://schemas.microsoft.com/office/powerpoint/2010/main" val="1054883173"/>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306</Words>
  <Application>Microsoft Office PowerPoint</Application>
  <PresentationFormat>Pokaz na ekranie (4:3)</PresentationFormat>
  <Paragraphs>40</Paragraphs>
  <Slides>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Arial</vt:lpstr>
      <vt:lpstr>Calibri</vt:lpstr>
      <vt:lpstr>Calibri Light</vt:lpstr>
      <vt:lpstr>Motyw pakietu Office</vt:lpstr>
      <vt:lpstr>Prezentacja programu PowerPoint</vt:lpstr>
      <vt:lpstr>Rejestry dłużników – likwidacja Rejestru Dłużników Niewypłacalnych, utworzenie Krajowego Rejestru Zadłużonych </vt:lpstr>
      <vt:lpstr>Dział 4 rejestru przedsiębiorców</vt:lpstr>
      <vt:lpstr>Rejestr Dłużników Niewypłacalnych</vt:lpstr>
      <vt:lpstr> Repozytorium dokumentów finansowych jako nowe źródło informacji o kondycji finansowej podmiotu </vt:lpstr>
      <vt:lpstr> Repozytorium dokumentów finansowych jako nowe źródło informacji o kondycji finansowej podmiotu </vt:lpstr>
      <vt:lpstr>Krajowy Rejestr Zadłużonych</vt:lpstr>
      <vt:lpstr>Biura informacji Gospodarczej jako źródło informacji o podmiocie</vt:lpstr>
    </vt:vector>
  </TitlesOfParts>
  <Company>Uczelnia Łazarskiego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Małgorzata Siwa</dc:creator>
  <cp:lastModifiedBy>Anna Hrycaj</cp:lastModifiedBy>
  <cp:revision>37</cp:revision>
  <dcterms:created xsi:type="dcterms:W3CDTF">2017-09-13T07:22:18Z</dcterms:created>
  <dcterms:modified xsi:type="dcterms:W3CDTF">2018-04-22T10:01:58Z</dcterms:modified>
</cp:coreProperties>
</file>