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394" r:id="rId3"/>
    <p:sldId id="398" r:id="rId4"/>
    <p:sldId id="395" r:id="rId5"/>
    <p:sldId id="264" r:id="rId6"/>
    <p:sldId id="265" r:id="rId7"/>
    <p:sldId id="271" r:id="rId8"/>
    <p:sldId id="272" r:id="rId9"/>
    <p:sldId id="399" r:id="rId10"/>
    <p:sldId id="400" r:id="rId11"/>
    <p:sldId id="402" r:id="rId12"/>
    <p:sldId id="294" r:id="rId13"/>
    <p:sldId id="404" r:id="rId14"/>
    <p:sldId id="296" r:id="rId15"/>
    <p:sldId id="297" r:id="rId16"/>
    <p:sldId id="403" r:id="rId17"/>
    <p:sldId id="298" r:id="rId18"/>
    <p:sldId id="320" r:id="rId19"/>
    <p:sldId id="321" r:id="rId20"/>
    <p:sldId id="322" r:id="rId21"/>
    <p:sldId id="323" r:id="rId22"/>
    <p:sldId id="324" r:id="rId23"/>
    <p:sldId id="384" r:id="rId24"/>
    <p:sldId id="385" r:id="rId25"/>
    <p:sldId id="386" r:id="rId26"/>
    <p:sldId id="387" r:id="rId27"/>
    <p:sldId id="388" r:id="rId28"/>
    <p:sldId id="392" r:id="rId29"/>
    <p:sldId id="393"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sorterViewPr>
    <p:cViewPr>
      <p:scale>
        <a:sx n="110" d="100"/>
        <a:sy n="110" d="100"/>
      </p:scale>
      <p:origin x="0" y="-14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l-PL"/>
              <a:t>Kliknij, aby edytować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5" name="Footer Placeholder 4"/>
          <p:cNvSpPr>
            <a:spLocks noGrp="1"/>
          </p:cNvSpPr>
          <p:nvPr>
            <p:ph type="ftr" sz="quarter" idx="11"/>
          </p:nvPr>
        </p:nvSpPr>
        <p:spPr/>
        <p:txBody>
          <a:bodyPr/>
          <a:lstStyle/>
          <a:p>
            <a:endParaRPr lang="en-US" dirty="0">
              <a:solidFill>
                <a:srgbClr val="FFFFFF">
                  <a:lumMod val="95000"/>
                  <a:lumOff val="5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5" name="Footer Placeholder 4"/>
          <p:cNvSpPr>
            <a:spLocks noGrp="1"/>
          </p:cNvSpPr>
          <p:nvPr>
            <p:ph type="ftr" sz="quarter" idx="11"/>
          </p:nvPr>
        </p:nvSpPr>
        <p:spPr/>
        <p:txBody>
          <a:bodyPr/>
          <a:lstStyle/>
          <a:p>
            <a:endParaRPr lang="en-US" dirty="0">
              <a:solidFill>
                <a:srgbClr val="FFFFFF">
                  <a:lumMod val="95000"/>
                  <a:lumOff val="5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5" name="Footer Placeholder 4"/>
          <p:cNvSpPr>
            <a:spLocks noGrp="1"/>
          </p:cNvSpPr>
          <p:nvPr>
            <p:ph type="ftr" sz="quarter" idx="11"/>
          </p:nvPr>
        </p:nvSpPr>
        <p:spPr/>
        <p:txBody>
          <a:bodyPr/>
          <a:lstStyle/>
          <a:p>
            <a:endParaRPr lang="en-US" dirty="0">
              <a:solidFill>
                <a:srgbClr val="FFFFFF">
                  <a:lumMod val="95000"/>
                  <a:lumOff val="5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5" name="Footer Placeholder 4"/>
          <p:cNvSpPr>
            <a:spLocks noGrp="1"/>
          </p:cNvSpPr>
          <p:nvPr>
            <p:ph type="ftr" sz="quarter" idx="11"/>
          </p:nvPr>
        </p:nvSpPr>
        <p:spPr/>
        <p:txBody>
          <a:bodyPr/>
          <a:lstStyle/>
          <a:p>
            <a:endParaRPr lang="en-US" dirty="0">
              <a:solidFill>
                <a:srgbClr val="FFFFFF">
                  <a:lumMod val="95000"/>
                  <a:lumOff val="5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a:t>Kliknij, aby edytować styl</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l-PL"/>
              <a:t>Kliknij, aby edytować style wzorca tekstu</a:t>
            </a:r>
          </a:p>
        </p:txBody>
      </p:sp>
      <p:sp>
        <p:nvSpPr>
          <p:cNvPr id="4" name="Date Placeholder 3"/>
          <p:cNvSpPr>
            <a:spLocks noGrp="1"/>
          </p:cNvSpPr>
          <p:nvPr>
            <p:ph type="dt" sz="half" idx="10"/>
          </p:nvPr>
        </p:nvSpPr>
        <p:spPr/>
        <p:txBody>
          <a:bodyPr/>
          <a:lstStyle/>
          <a:p>
            <a:fld id="{5A61015F-7CC6-4D0A-9D87-873EA4C304CC}"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5" name="Footer Placeholder 4"/>
          <p:cNvSpPr>
            <a:spLocks noGrp="1"/>
          </p:cNvSpPr>
          <p:nvPr>
            <p:ph type="ftr" sz="quarter" idx="11"/>
          </p:nvPr>
        </p:nvSpPr>
        <p:spPr/>
        <p:txBody>
          <a:bodyPr/>
          <a:lstStyle/>
          <a:p>
            <a:endParaRPr lang="en-US" dirty="0">
              <a:solidFill>
                <a:srgbClr val="FFFFFF">
                  <a:lumMod val="95000"/>
                  <a:lumOff val="5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6" name="Footer Placeholder 5"/>
          <p:cNvSpPr>
            <a:spLocks noGrp="1"/>
          </p:cNvSpPr>
          <p:nvPr>
            <p:ph type="ftr" sz="quarter" idx="11"/>
          </p:nvPr>
        </p:nvSpPr>
        <p:spPr/>
        <p:txBody>
          <a:bodyPr/>
          <a:lstStyle/>
          <a:p>
            <a:endParaRPr lang="en-US" dirty="0">
              <a:solidFill>
                <a:srgbClr val="FFFFFF">
                  <a:lumMod val="95000"/>
                  <a:lumOff val="5000"/>
                </a:srgb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
        <p:nvSpPr>
          <p:cNvPr id="8" name="Title 7"/>
          <p:cNvSpPr>
            <a:spLocks noGrp="1"/>
          </p:cNvSpPr>
          <p:nvPr>
            <p:ph type="title"/>
          </p:nvPr>
        </p:nvSpPr>
        <p:spPr/>
        <p:txBody>
          <a:bodyPr/>
          <a:lstStyle/>
          <a:p>
            <a:r>
              <a:rPr lang="pl-PL"/>
              <a:t>Kliknij, aby edytować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a:t>Kliknij, aby edytować style wzorca tekstu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l-PL"/>
              <a:t>Kliknij, aby edytować style wzorca tekstu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8" name="Footer Placeholder 7"/>
          <p:cNvSpPr>
            <a:spLocks noGrp="1"/>
          </p:cNvSpPr>
          <p:nvPr>
            <p:ph type="ftr" sz="quarter" idx="11"/>
          </p:nvPr>
        </p:nvSpPr>
        <p:spPr/>
        <p:txBody>
          <a:bodyPr/>
          <a:lstStyle/>
          <a:p>
            <a:endParaRPr lang="en-US" dirty="0">
              <a:solidFill>
                <a:srgbClr val="FFFFFF">
                  <a:lumMod val="95000"/>
                  <a:lumOff val="5000"/>
                </a:srgb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4" name="Footer Placeholder 3"/>
          <p:cNvSpPr>
            <a:spLocks noGrp="1"/>
          </p:cNvSpPr>
          <p:nvPr>
            <p:ph type="ftr" sz="quarter" idx="11"/>
          </p:nvPr>
        </p:nvSpPr>
        <p:spPr/>
        <p:txBody>
          <a:bodyPr/>
          <a:lstStyle/>
          <a:p>
            <a:endParaRPr lang="en-US" dirty="0">
              <a:solidFill>
                <a:srgbClr val="FFFFFF">
                  <a:lumMod val="95000"/>
                  <a:lumOff val="5000"/>
                </a:srgb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3" name="Footer Placeholder 2"/>
          <p:cNvSpPr>
            <a:spLocks noGrp="1"/>
          </p:cNvSpPr>
          <p:nvPr>
            <p:ph type="ftr" sz="quarter" idx="11"/>
          </p:nvPr>
        </p:nvSpPr>
        <p:spPr/>
        <p:txBody>
          <a:bodyPr/>
          <a:lstStyle/>
          <a:p>
            <a:endParaRPr lang="en-US" dirty="0">
              <a:solidFill>
                <a:srgbClr val="FFFFFF">
                  <a:lumMod val="95000"/>
                  <a:lumOff val="5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l-PL"/>
              <a:t>Kliknij, aby edytować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l-PL"/>
              <a:t>Kliknij, aby edytować style wzorca tekstu</a:t>
            </a:r>
          </a:p>
        </p:txBody>
      </p:sp>
      <p:sp>
        <p:nvSpPr>
          <p:cNvPr id="5" name="Date Placeholder 4"/>
          <p:cNvSpPr>
            <a:spLocks noGrp="1"/>
          </p:cNvSpPr>
          <p:nvPr>
            <p:ph type="dt" sz="half" idx="10"/>
          </p:nvPr>
        </p:nvSpPr>
        <p:spPr/>
        <p:txBody>
          <a:bodyPr/>
          <a:lstStyle/>
          <a:p>
            <a:fld id="{05C68B11-C5A8-448C-8CE9-B1A273C79CFC}"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srgbClr val="FFFFFF">
                  <a:lumMod val="95000"/>
                  <a:lumOff val="5000"/>
                </a:srgbClr>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FAB73BC-B049-4115-A692-8D63A059BFB8}"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l-PL"/>
              <a:t>Kliknij ikonę, aby dodać obraz</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l-PL"/>
              <a:t>Kliknij, aby edytować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616CA0-919D-4A49-9C8A-62FDFB3A5183}" type="datetimeFigureOut">
              <a:rPr lang="en-US" smtClean="0">
                <a:solidFill>
                  <a:srgbClr val="FFFFFF">
                    <a:lumMod val="95000"/>
                    <a:lumOff val="5000"/>
                  </a:srgbClr>
                </a:solidFill>
              </a:rPr>
              <a:pPr/>
              <a:t>4/22/2018</a:t>
            </a:fld>
            <a:endParaRPr lang="en-US" dirty="0">
              <a:solidFill>
                <a:srgbClr val="FFFFFF">
                  <a:lumMod val="95000"/>
                  <a:lumOff val="5000"/>
                </a:srgbClr>
              </a:solidFill>
            </a:endParaRPr>
          </a:p>
        </p:txBody>
      </p:sp>
      <p:sp>
        <p:nvSpPr>
          <p:cNvPr id="6" name="Footer Placeholder 5"/>
          <p:cNvSpPr>
            <a:spLocks noGrp="1"/>
          </p:cNvSpPr>
          <p:nvPr>
            <p:ph type="ftr" sz="quarter" idx="11"/>
          </p:nvPr>
        </p:nvSpPr>
        <p:spPr/>
        <p:txBody>
          <a:bodyPr/>
          <a:lstStyle/>
          <a:p>
            <a:endParaRPr lang="en-US" dirty="0">
              <a:solidFill>
                <a:srgbClr val="FFFFFF">
                  <a:lumMod val="95000"/>
                  <a:lumOff val="5000"/>
                </a:srgb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srgbClr val="FFFFFF">
                    <a:lumMod val="95000"/>
                    <a:lumOff val="5000"/>
                  </a:srgbClr>
                </a:solidFill>
              </a:rPr>
              <a:pPr/>
              <a:t>‹#›</a:t>
            </a:fld>
            <a:endParaRPr lang="en-US" dirty="0">
              <a:solidFill>
                <a:srgbClr val="FFFFFF">
                  <a:lumMod val="95000"/>
                  <a:lumOff val="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F397225-C6A2-4367-A65D-3C75F6ED7A5B}" type="datetimeFigureOut">
              <a:rPr lang="pl-PL" smtClean="0"/>
              <a:t>22.04.2018</a:t>
            </a:fld>
            <a:endParaRPr lang="pl-PL"/>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l-PL"/>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D18A4A0-C680-4E99-9DF5-E0FF0010ED19}"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10.10.10.170:8888/akt.do?link=AKT.KOM%5b%5d371029309.42828.26015013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p.legalis.pl/document-view.seam?documentId=mrswglrwguytanrrgu4q"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681D2B09-A138-4F03-8015-80BBCDA03A8E}"/>
              </a:ext>
            </a:extLst>
          </p:cNvPr>
          <p:cNvSpPr>
            <a:spLocks noGrp="1"/>
          </p:cNvSpPr>
          <p:nvPr>
            <p:ph type="title"/>
          </p:nvPr>
        </p:nvSpPr>
        <p:spPr/>
        <p:txBody>
          <a:bodyPr/>
          <a:lstStyle/>
          <a:p>
            <a:r>
              <a:rPr lang="pl-PL" sz="2400" b="1" dirty="0">
                <a:solidFill>
                  <a:schemeClr val="tx1">
                    <a:lumMod val="75000"/>
                    <a:lumOff val="25000"/>
                  </a:schemeClr>
                </a:solidFill>
              </a:rPr>
              <a:t>Dr hab. Anna Hrycaj</a:t>
            </a:r>
          </a:p>
        </p:txBody>
      </p:sp>
      <p:sp>
        <p:nvSpPr>
          <p:cNvPr id="5" name="Symbol zastępczy zawartości 4">
            <a:extLst>
              <a:ext uri="{FF2B5EF4-FFF2-40B4-BE49-F238E27FC236}">
                <a16:creationId xmlns:a16="http://schemas.microsoft.com/office/drawing/2014/main" id="{586FDEF1-1BAE-4065-8B88-3ED65E6F04D2}"/>
              </a:ext>
            </a:extLst>
          </p:cNvPr>
          <p:cNvSpPr>
            <a:spLocks noGrp="1"/>
          </p:cNvSpPr>
          <p:nvPr>
            <p:ph idx="1"/>
          </p:nvPr>
        </p:nvSpPr>
        <p:spPr>
          <a:xfrm>
            <a:off x="4211960" y="2618912"/>
            <a:ext cx="4782292" cy="3810109"/>
          </a:xfrm>
        </p:spPr>
        <p:txBody>
          <a:bodyPr>
            <a:noAutofit/>
          </a:bodyPr>
          <a:lstStyle/>
          <a:p>
            <a:r>
              <a:rPr lang="pl-PL" sz="2800" dirty="0"/>
              <a:t>	Praktyka orzecznicza w sprawach rozpoznawanych na skutek pozwu banku w postępowaniu nakazowym i dobre praktyki w zakresie dochodzenia roszczeń przed sądem </a:t>
            </a:r>
          </a:p>
          <a:p>
            <a:r>
              <a:rPr lang="pl-PL" sz="2800" dirty="0"/>
              <a:t>	(analiza przypadków)</a:t>
            </a:r>
          </a:p>
        </p:txBody>
      </p:sp>
      <p:sp>
        <p:nvSpPr>
          <p:cNvPr id="6" name="Symbol zastępczy tekstu 5">
            <a:extLst>
              <a:ext uri="{FF2B5EF4-FFF2-40B4-BE49-F238E27FC236}">
                <a16:creationId xmlns:a16="http://schemas.microsoft.com/office/drawing/2014/main" id="{8F2BF518-9CCA-4539-9C47-9E4389D3202B}"/>
              </a:ext>
            </a:extLst>
          </p:cNvPr>
          <p:cNvSpPr>
            <a:spLocks noGrp="1"/>
          </p:cNvSpPr>
          <p:nvPr>
            <p:ph type="body" sz="half" idx="2"/>
          </p:nvPr>
        </p:nvSpPr>
        <p:spPr/>
        <p:txBody>
          <a:bodyPr/>
          <a:lstStyle/>
          <a:p>
            <a:endParaRPr lang="pl-PL"/>
          </a:p>
        </p:txBody>
      </p:sp>
    </p:spTree>
    <p:extLst>
      <p:ext uri="{BB962C8B-B14F-4D97-AF65-F5344CB8AC3E}">
        <p14:creationId xmlns:p14="http://schemas.microsoft.com/office/powerpoint/2010/main" val="1097022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D0C11A5-9CB7-47F7-BCE6-CEFA9932DEB0}"/>
              </a:ext>
            </a:extLst>
          </p:cNvPr>
          <p:cNvSpPr>
            <a:spLocks noGrp="1"/>
          </p:cNvSpPr>
          <p:nvPr>
            <p:ph idx="1"/>
          </p:nvPr>
        </p:nvSpPr>
        <p:spPr>
          <a:xfrm>
            <a:off x="811530" y="1639075"/>
            <a:ext cx="7520940" cy="3579849"/>
          </a:xfrm>
        </p:spPr>
        <p:txBody>
          <a:bodyPr/>
          <a:lstStyle/>
          <a:p>
            <a:pPr algn="just"/>
            <a:r>
              <a:rPr lang="pl-PL" b="0" dirty="0"/>
              <a:t>	Art. 95. 1. Księgi rachunkowe banków i sporządzone na ich podstawie wyciągi oraz inne oświadczenia podpisane przez osoby upoważnione do składania oświadczeń w zakresie praw i obowiązków majątkowych banków i opatrzone pieczęcią banku, jak również sporządzone w ten sposób pokwitowania odbioru należności mają moc prawną dokumentów urzędowych w odniesieniu do praw i obowiązków wynikających z czynności bankowych oraz ustanowionych na rzecz banku zabezpieczeń i mogą stanowić podstawę do dokonania wpisów w księgach wieczystych.</a:t>
            </a:r>
          </a:p>
          <a:p>
            <a:pPr algn="just"/>
            <a:r>
              <a:rPr lang="pl-PL" b="0" dirty="0"/>
              <a:t>	</a:t>
            </a:r>
            <a:r>
              <a:rPr lang="pl-PL" dirty="0">
                <a:solidFill>
                  <a:srgbClr val="FF0000"/>
                </a:solidFill>
              </a:rPr>
              <a:t>1a. Moc prawna dokumentów urzędowych, o której mowa w ust. 1, nie obowiązuje w odniesieniu do dokumentów wymienionych w tym przepisie w postępowaniu cywilnym.</a:t>
            </a:r>
          </a:p>
          <a:p>
            <a:endParaRPr lang="pl-PL" dirty="0"/>
          </a:p>
        </p:txBody>
      </p:sp>
      <p:sp>
        <p:nvSpPr>
          <p:cNvPr id="5" name="Tytuł 1">
            <a:extLst>
              <a:ext uri="{FF2B5EF4-FFF2-40B4-BE49-F238E27FC236}">
                <a16:creationId xmlns:a16="http://schemas.microsoft.com/office/drawing/2014/main" id="{79FCD60F-8131-4BCA-8247-989433488790}"/>
              </a:ext>
            </a:extLst>
          </p:cNvPr>
          <p:cNvSpPr>
            <a:spLocks noGrp="1"/>
          </p:cNvSpPr>
          <p:nvPr>
            <p:ph type="title"/>
          </p:nvPr>
        </p:nvSpPr>
        <p:spPr/>
        <p:txBody>
          <a:bodyPr>
            <a:normAutofit fontScale="90000"/>
          </a:bodyPr>
          <a:lstStyle/>
          <a:p>
            <a:r>
              <a:rPr lang="pl-PL" sz="2800" dirty="0"/>
              <a:t>Projektowana Zmiana Kodeksu postępowania Cywilnego</a:t>
            </a:r>
          </a:p>
        </p:txBody>
      </p:sp>
    </p:spTree>
    <p:extLst>
      <p:ext uri="{BB962C8B-B14F-4D97-AF65-F5344CB8AC3E}">
        <p14:creationId xmlns:p14="http://schemas.microsoft.com/office/powerpoint/2010/main" val="1106906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p:txBody>
          <a:bodyPr>
            <a:normAutofit/>
          </a:bodyPr>
          <a:lstStyle/>
          <a:p>
            <a:pPr>
              <a:lnSpc>
                <a:spcPct val="115000"/>
              </a:lnSpc>
              <a:spcAft>
                <a:spcPts val="0"/>
              </a:spcAft>
            </a:pPr>
            <a:r>
              <a:rPr lang="pl-PL" sz="2000" dirty="0">
                <a:latin typeface="Times New Roman"/>
                <a:cs typeface="Times New Roman"/>
              </a:rPr>
              <a:t>Nakaz w postępowaniu nakazowym</a:t>
            </a:r>
            <a:endParaRPr lang="pl-PL" dirty="0"/>
          </a:p>
        </p:txBody>
      </p:sp>
      <p:sp>
        <p:nvSpPr>
          <p:cNvPr id="6" name="Symbol zastępczy zawartości 5">
            <a:extLst>
              <a:ext uri="{FF2B5EF4-FFF2-40B4-BE49-F238E27FC236}">
                <a16:creationId xmlns:a16="http://schemas.microsoft.com/office/drawing/2014/main" id="{559446E8-8009-4AC3-8CD1-4557FCE5B0B8}"/>
              </a:ext>
            </a:extLst>
          </p:cNvPr>
          <p:cNvSpPr>
            <a:spLocks noGrp="1"/>
          </p:cNvSpPr>
          <p:nvPr>
            <p:ph sz="half" idx="2"/>
          </p:nvPr>
        </p:nvSpPr>
        <p:spPr>
          <a:xfrm>
            <a:off x="4700016" y="1097280"/>
            <a:ext cx="4120456" cy="3712464"/>
          </a:xfrm>
        </p:spPr>
        <p:txBody>
          <a:bodyPr>
            <a:normAutofit/>
          </a:bodyPr>
          <a:lstStyle/>
          <a:p>
            <a:r>
              <a:rPr lang="pl-PL" sz="1800" dirty="0"/>
              <a:t>Nakaz w postępowaniu upominawczym</a:t>
            </a:r>
          </a:p>
        </p:txBody>
      </p:sp>
      <p:sp>
        <p:nvSpPr>
          <p:cNvPr id="2" name="Tytuł 1"/>
          <p:cNvSpPr>
            <a:spLocks noGrp="1"/>
          </p:cNvSpPr>
          <p:nvPr>
            <p:ph type="title"/>
          </p:nvPr>
        </p:nvSpPr>
        <p:spPr/>
        <p:txBody>
          <a:bodyPr>
            <a:normAutofit fontScale="90000"/>
          </a:bodyPr>
          <a:lstStyle/>
          <a:p>
            <a:r>
              <a:rPr lang="pl-PL" sz="2800" dirty="0"/>
              <a:t>Dochodzenie roszczeń banku przed sądem</a:t>
            </a:r>
            <a:br>
              <a:rPr lang="pl-PL" sz="2800" dirty="0"/>
            </a:br>
            <a:r>
              <a:rPr lang="pl-PL" sz="2800" dirty="0">
                <a:solidFill>
                  <a:srgbClr val="FF0000"/>
                </a:solidFill>
              </a:rPr>
              <a:t>obecnie:</a:t>
            </a:r>
          </a:p>
        </p:txBody>
      </p:sp>
      <p:sp>
        <p:nvSpPr>
          <p:cNvPr id="4" name="Prostokąt 3">
            <a:extLst>
              <a:ext uri="{FF2B5EF4-FFF2-40B4-BE49-F238E27FC236}">
                <a16:creationId xmlns:a16="http://schemas.microsoft.com/office/drawing/2014/main" id="{FED13F40-72BF-4901-85CB-7506666D57DD}"/>
              </a:ext>
            </a:extLst>
          </p:cNvPr>
          <p:cNvSpPr/>
          <p:nvPr/>
        </p:nvSpPr>
        <p:spPr>
          <a:xfrm>
            <a:off x="323528" y="1332751"/>
            <a:ext cx="8208912" cy="3046988"/>
          </a:xfrm>
          <a:prstGeom prst="rect">
            <a:avLst/>
          </a:prstGeom>
        </p:spPr>
        <p:txBody>
          <a:bodyPr wrap="square">
            <a:spAutoFit/>
          </a:bodyPr>
          <a:lstStyle/>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effectLst/>
              <a:latin typeface="Arial" panose="020B0604020202020204" pitchFamily="34" charset="0"/>
            </a:endParaRPr>
          </a:p>
        </p:txBody>
      </p:sp>
      <p:sp>
        <p:nvSpPr>
          <p:cNvPr id="7" name="Prostokąt 6">
            <a:extLst>
              <a:ext uri="{FF2B5EF4-FFF2-40B4-BE49-F238E27FC236}">
                <a16:creationId xmlns:a16="http://schemas.microsoft.com/office/drawing/2014/main" id="{AA1E837A-FA28-4A3E-874B-8AEF163B220E}"/>
              </a:ext>
            </a:extLst>
          </p:cNvPr>
          <p:cNvSpPr/>
          <p:nvPr/>
        </p:nvSpPr>
        <p:spPr>
          <a:xfrm>
            <a:off x="2827808" y="3429000"/>
            <a:ext cx="3744416" cy="118621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b="1" dirty="0">
                <a:solidFill>
                  <a:schemeClr val="tx1">
                    <a:lumMod val="65000"/>
                    <a:lumOff val="35000"/>
                  </a:schemeClr>
                </a:solidFill>
              </a:rPr>
              <a:t>Częściej uzyskiwane</a:t>
            </a:r>
          </a:p>
        </p:txBody>
      </p:sp>
      <p:cxnSp>
        <p:nvCxnSpPr>
          <p:cNvPr id="8" name="Łącznik prosty ze strzałką 7">
            <a:extLst>
              <a:ext uri="{FF2B5EF4-FFF2-40B4-BE49-F238E27FC236}">
                <a16:creationId xmlns:a16="http://schemas.microsoft.com/office/drawing/2014/main" id="{DD0AD93C-21E6-4489-91CB-83E93763C518}"/>
              </a:ext>
            </a:extLst>
          </p:cNvPr>
          <p:cNvCxnSpPr>
            <a:cxnSpLocks/>
          </p:cNvCxnSpPr>
          <p:nvPr/>
        </p:nvCxnSpPr>
        <p:spPr>
          <a:xfrm flipV="1">
            <a:off x="4589110" y="1940840"/>
            <a:ext cx="1456160" cy="1396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08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endParaRPr lang="pl-PL" sz="2800" dirty="0"/>
          </a:p>
        </p:txBody>
      </p:sp>
      <p:sp>
        <p:nvSpPr>
          <p:cNvPr id="3" name="Symbol zastępczy zawartości 2"/>
          <p:cNvSpPr>
            <a:spLocks noGrp="1"/>
          </p:cNvSpPr>
          <p:nvPr>
            <p:ph idx="1"/>
          </p:nvPr>
        </p:nvSpPr>
        <p:spPr/>
        <p:txBody>
          <a:bodyPr/>
          <a:lstStyle/>
          <a:p>
            <a:endParaRPr lang="pl-PL" dirty="0"/>
          </a:p>
          <a:p>
            <a:r>
              <a:rPr lang="pl-PL" sz="3200" dirty="0"/>
              <a:t>	Dlaczego bank </a:t>
            </a:r>
            <a:r>
              <a:rPr lang="pl-PL" sz="3200" dirty="0">
                <a:solidFill>
                  <a:srgbClr val="FF0000"/>
                </a:solidFill>
              </a:rPr>
              <a:t>czasami </a:t>
            </a:r>
            <a:r>
              <a:rPr lang="pl-PL" sz="3200" dirty="0"/>
              <a:t>nie uzyskuje nakazu zapłaty w postępowaniu upominawczym albo nie uzyskuje go tak szybko jak by chciał?</a:t>
            </a:r>
          </a:p>
        </p:txBody>
      </p:sp>
    </p:spTree>
    <p:extLst>
      <p:ext uri="{BB962C8B-B14F-4D97-AF65-F5344CB8AC3E}">
        <p14:creationId xmlns:p14="http://schemas.microsoft.com/office/powerpoint/2010/main" val="27869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a:t>1. </a:t>
            </a:r>
            <a:r>
              <a:rPr lang="pl-PL" dirty="0"/>
              <a:t>Oryginały dokumentów</a:t>
            </a:r>
            <a:endParaRPr lang="pl-PL" sz="2800" dirty="0"/>
          </a:p>
        </p:txBody>
      </p:sp>
      <p:sp>
        <p:nvSpPr>
          <p:cNvPr id="3" name="Symbol zastępczy zawartości 2"/>
          <p:cNvSpPr>
            <a:spLocks noGrp="1"/>
          </p:cNvSpPr>
          <p:nvPr>
            <p:ph idx="1"/>
          </p:nvPr>
        </p:nvSpPr>
        <p:spPr/>
        <p:txBody>
          <a:bodyPr/>
          <a:lstStyle/>
          <a:p>
            <a:endParaRPr lang="pl-PL" dirty="0"/>
          </a:p>
          <a:p>
            <a:endParaRPr lang="pl-PL" dirty="0"/>
          </a:p>
          <a:p>
            <a:r>
              <a:rPr lang="pl-PL" b="0" dirty="0"/>
              <a:t>Art. 485 par. 4 k.p.c.</a:t>
            </a:r>
          </a:p>
          <a:p>
            <a:r>
              <a:rPr lang="pl-PL" b="0" dirty="0"/>
              <a:t>	Jeżeli nie dołączono oryginału weksla lub czeku albo dokumentów określonych w </a:t>
            </a:r>
            <a:r>
              <a:rPr lang="pl-PL" b="0" dirty="0">
                <a:solidFill>
                  <a:srgbClr val="FF0000"/>
                </a:solidFill>
              </a:rPr>
              <a:t>§ 3</a:t>
            </a:r>
            <a:r>
              <a:rPr lang="pl-PL" b="0" dirty="0"/>
              <a:t>, przewodniczący wzywa powoda do ich złożenia pod rygorem zwrotu pozwu na podstawie art. 130.</a:t>
            </a:r>
          </a:p>
          <a:p>
            <a:endParaRPr lang="pl-PL" b="0" dirty="0"/>
          </a:p>
          <a:p>
            <a:r>
              <a:rPr lang="pl-PL" b="0" dirty="0"/>
              <a:t>	czyli musimy złożyć oryginał zwrotnego potwierdzenia odbioru wezwania dłużnika do zapłaty, ponieważ w przeciwnym wypadku stanowić to będzie brak formalny pozwu.</a:t>
            </a:r>
          </a:p>
        </p:txBody>
      </p:sp>
    </p:spTree>
    <p:extLst>
      <p:ext uri="{BB962C8B-B14F-4D97-AF65-F5344CB8AC3E}">
        <p14:creationId xmlns:p14="http://schemas.microsoft.com/office/powerpoint/2010/main" val="2014115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22960" y="347099"/>
            <a:ext cx="7520940" cy="548640"/>
          </a:xfrm>
        </p:spPr>
        <p:txBody>
          <a:bodyPr>
            <a:normAutofit/>
          </a:bodyPr>
          <a:lstStyle/>
          <a:p>
            <a:r>
              <a:rPr lang="pl-PL" b="1" dirty="0">
                <a:latin typeface="Times New Roman" panose="02020603050405020304" pitchFamily="18" charset="0"/>
                <a:cs typeface="Times New Roman" panose="02020603050405020304" pitchFamily="18" charset="0"/>
              </a:rPr>
              <a:t>2</a:t>
            </a:r>
            <a:r>
              <a:rPr lang="pl-PL" sz="2800" b="1" dirty="0">
                <a:latin typeface="Times New Roman" panose="02020603050405020304" pitchFamily="18" charset="0"/>
                <a:cs typeface="Times New Roman" panose="02020603050405020304" pitchFamily="18" charset="0"/>
              </a:rPr>
              <a:t>. Dokładne określenie żądania</a:t>
            </a:r>
          </a:p>
        </p:txBody>
      </p:sp>
      <p:sp>
        <p:nvSpPr>
          <p:cNvPr id="3" name="Symbol zastępczy zawartości 2"/>
          <p:cNvSpPr>
            <a:spLocks noGrp="1"/>
          </p:cNvSpPr>
          <p:nvPr>
            <p:ph idx="1"/>
          </p:nvPr>
        </p:nvSpPr>
        <p:spPr/>
        <p:txBody>
          <a:bodyPr/>
          <a:lstStyle/>
          <a:p>
            <a:pPr algn="just"/>
            <a:r>
              <a:rPr lang="pl-PL" sz="1800" dirty="0">
                <a:cs typeface="Times New Roman" panose="02020603050405020304" pitchFamily="18" charset="0"/>
              </a:rPr>
              <a:t>Art. 187 § 1 k.p.c.</a:t>
            </a:r>
          </a:p>
          <a:p>
            <a:pPr algn="just"/>
            <a:endParaRPr lang="pl-PL" sz="1800" dirty="0">
              <a:cs typeface="Times New Roman" panose="02020603050405020304" pitchFamily="18" charset="0"/>
            </a:endParaRPr>
          </a:p>
          <a:p>
            <a:pPr algn="just"/>
            <a:endParaRPr lang="pl-PL" sz="1800" dirty="0">
              <a:cs typeface="Times New Roman" panose="02020603050405020304" pitchFamily="18" charset="0"/>
            </a:endParaRPr>
          </a:p>
          <a:p>
            <a:pPr algn="just"/>
            <a:r>
              <a:rPr lang="pl-PL" sz="1800" dirty="0">
                <a:cs typeface="Times New Roman" panose="02020603050405020304" pitchFamily="18" charset="0"/>
              </a:rPr>
              <a:t>	Pozew powinien czynić zadość warunkom pisma procesowego, a nadto zawierać:</a:t>
            </a:r>
            <a:br>
              <a:rPr lang="pl-PL" sz="1800" dirty="0">
                <a:cs typeface="Times New Roman" panose="02020603050405020304" pitchFamily="18" charset="0"/>
              </a:rPr>
            </a:br>
            <a:r>
              <a:rPr lang="pl-PL" sz="1800" dirty="0">
                <a:cs typeface="Times New Roman" panose="02020603050405020304" pitchFamily="18" charset="0"/>
              </a:rPr>
              <a:t>1) </a:t>
            </a:r>
            <a:r>
              <a:rPr lang="pl-PL" sz="1800" dirty="0">
                <a:solidFill>
                  <a:srgbClr val="FF0000"/>
                </a:solidFill>
                <a:cs typeface="Times New Roman" panose="02020603050405020304" pitchFamily="18" charset="0"/>
              </a:rPr>
              <a:t>dokładnie określone żądanie</a:t>
            </a:r>
            <a:r>
              <a:rPr lang="pl-PL" sz="1800" dirty="0">
                <a:cs typeface="Times New Roman" panose="02020603050405020304" pitchFamily="18" charset="0"/>
              </a:rPr>
              <a:t>, a w sprawach o prawa majątkowe także oznaczenie wartości przedmiotu sporu, chyba że przedmiotem sprawy jest oznaczona kwota pieniężna.</a:t>
            </a:r>
          </a:p>
          <a:p>
            <a:endParaRPr lang="pl-PL" dirty="0"/>
          </a:p>
        </p:txBody>
      </p:sp>
    </p:spTree>
    <p:extLst>
      <p:ext uri="{BB962C8B-B14F-4D97-AF65-F5344CB8AC3E}">
        <p14:creationId xmlns:p14="http://schemas.microsoft.com/office/powerpoint/2010/main" val="3554057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latin typeface="Times New Roman" panose="02020603050405020304" pitchFamily="18" charset="0"/>
                <a:cs typeface="Times New Roman" panose="02020603050405020304" pitchFamily="18" charset="0"/>
              </a:rPr>
              <a:t>2. Dokładne określenie żądania</a:t>
            </a:r>
            <a:endParaRPr lang="pl-PL" sz="2800"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827584" y="980728"/>
            <a:ext cx="7290055" cy="4533112"/>
          </a:xfrm>
        </p:spPr>
        <p:txBody>
          <a:bodyPr>
            <a:noAutofit/>
          </a:bodyPr>
          <a:lstStyle/>
          <a:p>
            <a:pPr algn="ctr"/>
            <a:r>
              <a:rPr lang="pl-PL" sz="2000" b="1" dirty="0">
                <a:cs typeface="Times New Roman" panose="02020603050405020304" pitchFamily="18" charset="0"/>
              </a:rPr>
              <a:t>POZEW </a:t>
            </a:r>
          </a:p>
          <a:p>
            <a:pPr algn="ctr"/>
            <a:r>
              <a:rPr lang="pl-PL" sz="2000" b="1" dirty="0">
                <a:solidFill>
                  <a:srgbClr val="FF0000"/>
                </a:solidFill>
                <a:cs typeface="Times New Roman" panose="02020603050405020304" pitchFamily="18" charset="0"/>
              </a:rPr>
              <a:t>o zapłatę w postępowaniu nakazowym</a:t>
            </a:r>
          </a:p>
          <a:p>
            <a:endParaRPr lang="pl-PL" sz="2000" dirty="0">
              <a:cs typeface="Times New Roman" panose="02020603050405020304" pitchFamily="18" charset="0"/>
            </a:endParaRPr>
          </a:p>
          <a:p>
            <a:pPr algn="just">
              <a:lnSpc>
                <a:spcPct val="120000"/>
              </a:lnSpc>
              <a:spcBef>
                <a:spcPts val="0"/>
              </a:spcBef>
              <a:spcAft>
                <a:spcPts val="0"/>
              </a:spcAft>
            </a:pPr>
            <a:r>
              <a:rPr lang="pl-PL" sz="1800" dirty="0">
                <a:cs typeface="Times New Roman" panose="02020603050405020304" pitchFamily="18" charset="0"/>
              </a:rPr>
              <a:t>Działając w imieniu Banku, na podstawie pełnomocnictwa procesowego, które załączam, wnoszę o:</a:t>
            </a:r>
          </a:p>
          <a:p>
            <a:pPr algn="just">
              <a:lnSpc>
                <a:spcPct val="120000"/>
              </a:lnSpc>
              <a:spcBef>
                <a:spcPts val="0"/>
              </a:spcBef>
              <a:spcAft>
                <a:spcPts val="0"/>
              </a:spcAft>
            </a:pPr>
            <a:r>
              <a:rPr lang="pl-PL" sz="1800" dirty="0">
                <a:cs typeface="Times New Roman" panose="02020603050405020304" pitchFamily="18" charset="0"/>
              </a:rPr>
              <a:t>1. orzeczenie nakazem zapłaty wydanym w postępowaniu nakazowym, że pozwany Jan Nowak ma zapłacić na rzecz Banku kwotę:</a:t>
            </a:r>
          </a:p>
          <a:p>
            <a:pPr algn="just">
              <a:lnSpc>
                <a:spcPct val="120000"/>
              </a:lnSpc>
              <a:spcBef>
                <a:spcPts val="0"/>
              </a:spcBef>
              <a:spcAft>
                <a:spcPts val="0"/>
              </a:spcAft>
            </a:pPr>
            <a:r>
              <a:rPr lang="pl-PL" sz="1800" dirty="0">
                <a:cs typeface="Times New Roman" panose="02020603050405020304" pitchFamily="18" charset="0"/>
              </a:rPr>
              <a:t>a) 230.000 zł tytułem kapitału wraz z </a:t>
            </a:r>
            <a:r>
              <a:rPr lang="pl-PL" sz="1800" dirty="0">
                <a:solidFill>
                  <a:srgbClr val="FF0000"/>
                </a:solidFill>
                <a:cs typeface="Times New Roman" panose="02020603050405020304" pitchFamily="18" charset="0"/>
              </a:rPr>
              <a:t>odsetkami umownymi </a:t>
            </a:r>
            <a:r>
              <a:rPr lang="pl-PL" sz="1800" dirty="0">
                <a:cs typeface="Times New Roman" panose="02020603050405020304" pitchFamily="18" charset="0"/>
              </a:rPr>
              <a:t>od dnia wniesienia pozwu do dnia zapłaty;</a:t>
            </a:r>
          </a:p>
          <a:p>
            <a:pPr algn="just">
              <a:lnSpc>
                <a:spcPct val="120000"/>
              </a:lnSpc>
              <a:spcBef>
                <a:spcPts val="0"/>
              </a:spcBef>
              <a:spcAft>
                <a:spcPts val="0"/>
              </a:spcAft>
            </a:pPr>
            <a:r>
              <a:rPr lang="pl-PL" sz="1800" dirty="0">
                <a:cs typeface="Times New Roman" panose="02020603050405020304" pitchFamily="18" charset="0"/>
              </a:rPr>
              <a:t>b) 20.000 zł tytułem </a:t>
            </a:r>
            <a:r>
              <a:rPr lang="pl-PL" sz="1800" dirty="0">
                <a:solidFill>
                  <a:srgbClr val="FF0000"/>
                </a:solidFill>
                <a:cs typeface="Times New Roman" panose="02020603050405020304" pitchFamily="18" charset="0"/>
              </a:rPr>
              <a:t>odsetek umownych </a:t>
            </a:r>
            <a:r>
              <a:rPr lang="pl-PL" sz="1800" dirty="0">
                <a:cs typeface="Times New Roman" panose="02020603050405020304" pitchFamily="18" charset="0"/>
              </a:rPr>
              <a:t>za okres od dnia 16.11.2016 r. do 2.11.2017 r.</a:t>
            </a:r>
          </a:p>
          <a:p>
            <a:pPr algn="just">
              <a:lnSpc>
                <a:spcPct val="120000"/>
              </a:lnSpc>
              <a:spcBef>
                <a:spcPts val="0"/>
              </a:spcBef>
              <a:spcAft>
                <a:spcPts val="0"/>
              </a:spcAft>
            </a:pPr>
            <a:endParaRPr lang="pl-PL" sz="1800" dirty="0">
              <a:cs typeface="Times New Roman" panose="02020603050405020304" pitchFamily="18" charset="0"/>
            </a:endParaRPr>
          </a:p>
          <a:p>
            <a:pPr marL="0" indent="0" algn="just">
              <a:lnSpc>
                <a:spcPct val="120000"/>
              </a:lnSpc>
              <a:spcBef>
                <a:spcPts val="0"/>
              </a:spcBef>
              <a:spcAft>
                <a:spcPts val="0"/>
              </a:spcAft>
              <a:buNone/>
            </a:pPr>
            <a:r>
              <a:rPr lang="pl-PL" sz="1800" dirty="0">
                <a:cs typeface="Times New Roman" panose="02020603050405020304" pitchFamily="18" charset="0"/>
              </a:rPr>
              <a:t>Czy żądanie jest dokładnie określone?</a:t>
            </a:r>
          </a:p>
        </p:txBody>
      </p:sp>
    </p:spTree>
    <p:extLst>
      <p:ext uri="{BB962C8B-B14F-4D97-AF65-F5344CB8AC3E}">
        <p14:creationId xmlns:p14="http://schemas.microsoft.com/office/powerpoint/2010/main" val="173294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1530" y="404664"/>
            <a:ext cx="7520940" cy="548640"/>
          </a:xfrm>
        </p:spPr>
        <p:txBody>
          <a:bodyPr/>
          <a:lstStyle/>
          <a:p>
            <a:r>
              <a:rPr lang="pl-PL" b="1" dirty="0">
                <a:latin typeface="Times New Roman" panose="02020603050405020304" pitchFamily="18" charset="0"/>
                <a:cs typeface="Times New Roman" panose="02020603050405020304" pitchFamily="18" charset="0"/>
              </a:rPr>
              <a:t>2. Dokładne określenie żądania</a:t>
            </a:r>
            <a:endParaRPr lang="pl-PL" dirty="0"/>
          </a:p>
        </p:txBody>
      </p:sp>
      <p:sp>
        <p:nvSpPr>
          <p:cNvPr id="3" name="Symbol zastępczy zawartości 2"/>
          <p:cNvSpPr>
            <a:spLocks noGrp="1"/>
          </p:cNvSpPr>
          <p:nvPr>
            <p:ph idx="1"/>
          </p:nvPr>
        </p:nvSpPr>
        <p:spPr>
          <a:xfrm>
            <a:off x="822960" y="1100628"/>
            <a:ext cx="7520940" cy="3912548"/>
          </a:xfrm>
        </p:spPr>
        <p:txBody>
          <a:bodyPr>
            <a:normAutofit fontScale="92500" lnSpcReduction="10000"/>
          </a:bodyPr>
          <a:lstStyle/>
          <a:p>
            <a:pPr algn="r"/>
            <a:r>
              <a:rPr lang="pl-PL" dirty="0"/>
              <a:t>Warszawa 3 listopada 2017 r.</a:t>
            </a:r>
          </a:p>
          <a:p>
            <a:r>
              <a:rPr lang="pl-PL" dirty="0"/>
              <a:t>Wyciąg z ksiąg banku nr 111/17</a:t>
            </a:r>
          </a:p>
          <a:p>
            <a:r>
              <a:rPr lang="pl-PL" dirty="0"/>
              <a:t>Bank Procentowy S.A. z siedzibą w Warszawie, nr KRS…. o kapitale zakładowym w wysokości….., wpłaconym w całości,</a:t>
            </a:r>
          </a:p>
          <a:p>
            <a:endParaRPr lang="pl-PL" dirty="0"/>
          </a:p>
          <a:p>
            <a:r>
              <a:rPr lang="pl-PL" dirty="0"/>
              <a:t> stwierdza, że na dzień 3 listopada 2017 r. Budujemy sp. z o.o. z siedzibą w Warszawie, nr KRS ……. jest zobowiązana do zapłaty na rzecz Banku Procentowego S.A.</a:t>
            </a:r>
          </a:p>
          <a:p>
            <a:r>
              <a:rPr lang="pl-PL" dirty="0"/>
              <a:t>z tytułu umowy kredytowej nr ……. z dnia …… następujące kwoty:</a:t>
            </a:r>
          </a:p>
          <a:p>
            <a:pPr algn="just"/>
            <a:r>
              <a:rPr lang="pl-PL" dirty="0">
                <a:latin typeface="Times New Roman" panose="02020603050405020304" pitchFamily="18" charset="0"/>
                <a:cs typeface="Times New Roman" panose="02020603050405020304" pitchFamily="18" charset="0"/>
              </a:rPr>
              <a:t>A) kwota 230.000 zł – należność główna;</a:t>
            </a:r>
          </a:p>
          <a:p>
            <a:pPr algn="just"/>
            <a:r>
              <a:rPr lang="pl-PL" dirty="0">
                <a:latin typeface="Times New Roman" panose="02020603050405020304" pitchFamily="18" charset="0"/>
                <a:cs typeface="Times New Roman" panose="02020603050405020304" pitchFamily="18" charset="0"/>
              </a:rPr>
              <a:t>B) kwota 20.000 zł – odsetki za okres od 16.112016 r. do 2.11.2017 r. naliczone według zmiennej stopy  procentowej  wynikającej z uchwał Zarządu Banku właściwej dla kredytów przeterminowanych i kredytów postawionych po upływie terminu wypowiedzenia w stan natychmiastowej wymagalności, stanowiącej każdorazowo czterokrotność  wysokości  stopy kredytu lombardowego NBP, która na dzień wystawienia wyciągu wynosi 10% w stosunku rocznym. </a:t>
            </a:r>
          </a:p>
          <a:p>
            <a:endParaRPr lang="pl-PL" dirty="0"/>
          </a:p>
          <a:p>
            <a:endParaRPr lang="pl-PL" dirty="0"/>
          </a:p>
          <a:p>
            <a:endParaRPr lang="pl-PL" dirty="0"/>
          </a:p>
        </p:txBody>
      </p:sp>
    </p:spTree>
    <p:extLst>
      <p:ext uri="{BB962C8B-B14F-4D97-AF65-F5344CB8AC3E}">
        <p14:creationId xmlns:p14="http://schemas.microsoft.com/office/powerpoint/2010/main" val="1295359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2. Dokładne określenie żądania</a:t>
            </a:r>
            <a:endParaRPr lang="pl-PL" dirty="0"/>
          </a:p>
        </p:txBody>
      </p:sp>
      <p:sp>
        <p:nvSpPr>
          <p:cNvPr id="3" name="Symbol zastępczy zawartości 2"/>
          <p:cNvSpPr>
            <a:spLocks noGrp="1"/>
          </p:cNvSpPr>
          <p:nvPr>
            <p:ph idx="1"/>
          </p:nvPr>
        </p:nvSpPr>
        <p:spPr>
          <a:xfrm>
            <a:off x="822960" y="836712"/>
            <a:ext cx="7520940" cy="5400600"/>
          </a:xfrm>
        </p:spPr>
        <p:txBody>
          <a:bodyPr>
            <a:normAutofit fontScale="70000" lnSpcReduction="20000"/>
          </a:bodyPr>
          <a:lstStyle/>
          <a:p>
            <a:pPr lvl="0" algn="ctr">
              <a:buClr>
                <a:srgbClr val="9CBEBD"/>
              </a:buClr>
            </a:pPr>
            <a:r>
              <a:rPr lang="pl-PL" sz="1800" b="1" dirty="0">
                <a:solidFill>
                  <a:srgbClr val="FFFFFF"/>
                </a:solidFill>
                <a:latin typeface="Times New Roman" panose="02020603050405020304" pitchFamily="18" charset="0"/>
                <a:cs typeface="Times New Roman" panose="02020603050405020304" pitchFamily="18" charset="0"/>
              </a:rPr>
              <a:t>POZEW </a:t>
            </a:r>
          </a:p>
          <a:p>
            <a:pPr lvl="0" algn="ctr">
              <a:buClr>
                <a:srgbClr val="9CBEBD"/>
              </a:buClr>
            </a:pPr>
            <a:r>
              <a:rPr lang="pl-PL" sz="2300" b="1" dirty="0">
                <a:cs typeface="Times New Roman" panose="02020603050405020304" pitchFamily="18" charset="0"/>
              </a:rPr>
              <a:t>Pozew o zapłatę w postępowaniu nakazowym</a:t>
            </a:r>
          </a:p>
          <a:p>
            <a:pPr lvl="0">
              <a:buClr>
                <a:srgbClr val="9CBEBD"/>
              </a:buClr>
            </a:pPr>
            <a:endParaRPr lang="pl-PL" sz="2300" dirty="0">
              <a:cs typeface="Times New Roman" panose="02020603050405020304" pitchFamily="18" charset="0"/>
            </a:endParaRPr>
          </a:p>
          <a:p>
            <a:pPr lvl="0" algn="just">
              <a:lnSpc>
                <a:spcPct val="120000"/>
              </a:lnSpc>
              <a:spcBef>
                <a:spcPts val="0"/>
              </a:spcBef>
              <a:spcAft>
                <a:spcPts val="0"/>
              </a:spcAft>
              <a:buClr>
                <a:srgbClr val="9CBEBD"/>
              </a:buClr>
            </a:pPr>
            <a:r>
              <a:rPr lang="pl-PL" sz="2300" dirty="0">
                <a:cs typeface="Times New Roman" panose="02020603050405020304" pitchFamily="18" charset="0"/>
              </a:rPr>
              <a:t>Działając w imieniu  Banku, na podstawie pełnomocnictwa procesowego, które załączam, wnoszę o:</a:t>
            </a:r>
          </a:p>
          <a:p>
            <a:pPr lvl="0" algn="just">
              <a:lnSpc>
                <a:spcPct val="120000"/>
              </a:lnSpc>
              <a:spcBef>
                <a:spcPts val="0"/>
              </a:spcBef>
              <a:spcAft>
                <a:spcPts val="0"/>
              </a:spcAft>
              <a:buClr>
                <a:srgbClr val="9CBEBD"/>
              </a:buClr>
              <a:buAutoNum type="arabicPeriod"/>
            </a:pPr>
            <a:r>
              <a:rPr lang="pl-PL" sz="2300" dirty="0">
                <a:cs typeface="Times New Roman" panose="02020603050405020304" pitchFamily="18" charset="0"/>
              </a:rPr>
              <a:t>orzeczenie nakazem zapłaty wydanym w postępowaniu nakazowym, że pozwany Jan Nowak ma zapłacić na rzecz Banku:</a:t>
            </a:r>
          </a:p>
          <a:p>
            <a:pPr marL="457200" lvl="0" indent="-457200" algn="just">
              <a:lnSpc>
                <a:spcPct val="120000"/>
              </a:lnSpc>
              <a:spcBef>
                <a:spcPts val="0"/>
              </a:spcBef>
              <a:spcAft>
                <a:spcPts val="0"/>
              </a:spcAft>
              <a:buClr>
                <a:srgbClr val="9CBEBD"/>
              </a:buClr>
              <a:buAutoNum type="alphaLcParenR"/>
            </a:pPr>
            <a:r>
              <a:rPr lang="pl-PL" sz="2300" dirty="0">
                <a:cs typeface="Times New Roman" panose="02020603050405020304" pitchFamily="18" charset="0"/>
              </a:rPr>
              <a:t>kwotę 230.000 zł tytułem kapitału wraz z odsetkami umownymi według zmiennej stopy  procentowej  wynikającej z uchwał Zarządu Banku właściwej dla kredytów przeterminowanych i kredytów postawionych po upływie terminu wypowiedzenia w stan natychmiastowej wymagalności, stanowiącej każdorazowo czterokrotności  wysokości  stopy kredytu lombardowego NBP, która na dzień wniesienia pozwu wynosi 10% w stosunku rocznym  od dnia wniesienia pozwu do dnia zapłaty;</a:t>
            </a:r>
          </a:p>
          <a:p>
            <a:pPr marL="457200" lvl="0" indent="-457200" algn="just">
              <a:lnSpc>
                <a:spcPct val="120000"/>
              </a:lnSpc>
              <a:spcBef>
                <a:spcPts val="0"/>
              </a:spcBef>
              <a:spcAft>
                <a:spcPts val="0"/>
              </a:spcAft>
              <a:buClr>
                <a:srgbClr val="9CBEBD"/>
              </a:buClr>
              <a:buAutoNum type="alphaLcParenR"/>
            </a:pPr>
            <a:r>
              <a:rPr lang="pl-PL" sz="2300" dirty="0">
                <a:cs typeface="Times New Roman" panose="02020603050405020304" pitchFamily="18" charset="0"/>
              </a:rPr>
              <a:t>20.000 zł tytułem odsetek umownych za okres od dnia 16.11.2016 r. do 2.11.2017 r. naliczonych według zmiennej stopy procentowej wskazanej w pkt 1.</a:t>
            </a:r>
          </a:p>
          <a:p>
            <a:pPr marL="457200" lvl="0" indent="-457200" algn="just">
              <a:lnSpc>
                <a:spcPct val="120000"/>
              </a:lnSpc>
              <a:spcBef>
                <a:spcPts val="0"/>
              </a:spcBef>
              <a:spcAft>
                <a:spcPts val="0"/>
              </a:spcAft>
              <a:buClr>
                <a:srgbClr val="9CBEBD"/>
              </a:buClr>
              <a:buAutoNum type="alphaLcParenR"/>
            </a:pPr>
            <a:endParaRPr lang="pl-PL" sz="2300" dirty="0">
              <a:cs typeface="Times New Roman" panose="02020603050405020304" pitchFamily="18" charset="0"/>
            </a:endParaRPr>
          </a:p>
          <a:p>
            <a:pPr lvl="0" algn="just">
              <a:lnSpc>
                <a:spcPct val="120000"/>
              </a:lnSpc>
              <a:spcBef>
                <a:spcPts val="0"/>
              </a:spcBef>
              <a:spcAft>
                <a:spcPts val="0"/>
              </a:spcAft>
              <a:buClr>
                <a:srgbClr val="9CBEBD"/>
              </a:buClr>
              <a:buAutoNum type="arabicPeriod"/>
            </a:pPr>
            <a:endParaRPr lang="pl-PL" sz="2300" dirty="0">
              <a:cs typeface="Times New Roman" panose="02020603050405020304" pitchFamily="18" charset="0"/>
            </a:endParaRPr>
          </a:p>
          <a:p>
            <a:pPr lvl="0" algn="just">
              <a:lnSpc>
                <a:spcPct val="120000"/>
              </a:lnSpc>
              <a:spcBef>
                <a:spcPts val="0"/>
              </a:spcBef>
              <a:spcAft>
                <a:spcPts val="0"/>
              </a:spcAft>
              <a:buClr>
                <a:srgbClr val="9CBEBD"/>
              </a:buClr>
              <a:buAutoNum type="arabicPeriod"/>
            </a:pPr>
            <a:r>
              <a:rPr lang="pl-PL" sz="2300" dirty="0">
                <a:cs typeface="Times New Roman" panose="02020603050405020304" pitchFamily="18" charset="0"/>
              </a:rPr>
              <a:t>Czy takie określenie jest poprawne?</a:t>
            </a:r>
          </a:p>
          <a:p>
            <a:endParaRPr lang="pl-PL" dirty="0"/>
          </a:p>
        </p:txBody>
      </p:sp>
    </p:spTree>
    <p:extLst>
      <p:ext uri="{BB962C8B-B14F-4D97-AF65-F5344CB8AC3E}">
        <p14:creationId xmlns:p14="http://schemas.microsoft.com/office/powerpoint/2010/main" val="880331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3. Żądanie Odsetek</a:t>
            </a:r>
          </a:p>
        </p:txBody>
      </p:sp>
      <p:sp>
        <p:nvSpPr>
          <p:cNvPr id="3" name="Symbol zastępczy zawartości 2"/>
          <p:cNvSpPr>
            <a:spLocks noGrp="1"/>
          </p:cNvSpPr>
          <p:nvPr>
            <p:ph idx="1"/>
          </p:nvPr>
        </p:nvSpPr>
        <p:spPr/>
        <p:txBody>
          <a:bodyPr/>
          <a:lstStyle/>
          <a:p>
            <a:endParaRPr lang="pl-PL" dirty="0"/>
          </a:p>
          <a:p>
            <a:endParaRPr lang="pl-PL" dirty="0"/>
          </a:p>
          <a:p>
            <a:r>
              <a:rPr lang="pl-PL" dirty="0"/>
              <a:t>	</a:t>
            </a:r>
            <a:r>
              <a:rPr lang="pl-PL" sz="2000" dirty="0"/>
              <a:t>uchwała składu 7 sędziów Sądu Najwyższego w z dnia 21 października 1997 r., </a:t>
            </a:r>
            <a:r>
              <a:rPr lang="pl-PL" sz="2000" b="1" dirty="0"/>
              <a:t>III </a:t>
            </a:r>
            <a:r>
              <a:rPr lang="pl-PL" sz="2000" dirty="0"/>
              <a:t>ZP 16/97, OSNP 1998, nr 7, poz. 204.</a:t>
            </a:r>
          </a:p>
        </p:txBody>
      </p:sp>
    </p:spTree>
    <p:extLst>
      <p:ext uri="{BB962C8B-B14F-4D97-AF65-F5344CB8AC3E}">
        <p14:creationId xmlns:p14="http://schemas.microsoft.com/office/powerpoint/2010/main" val="369642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3. Żądanie Odsetek</a:t>
            </a:r>
          </a:p>
        </p:txBody>
      </p:sp>
      <p:sp>
        <p:nvSpPr>
          <p:cNvPr id="3" name="Symbol zastępczy zawartości 2"/>
          <p:cNvSpPr>
            <a:spLocks noGrp="1"/>
          </p:cNvSpPr>
          <p:nvPr>
            <p:ph idx="1"/>
          </p:nvPr>
        </p:nvSpPr>
        <p:spPr/>
        <p:txBody>
          <a:bodyPr/>
          <a:lstStyle/>
          <a:p>
            <a:r>
              <a:rPr lang="pl-PL" dirty="0"/>
              <a:t>	Sąd w powyższej uchwale wskazał w niej </a:t>
            </a:r>
            <a:r>
              <a:rPr lang="pl-PL" b="1" dirty="0"/>
              <a:t>najczęściej </a:t>
            </a:r>
            <a:r>
              <a:rPr lang="pl-PL" dirty="0"/>
              <a:t>spotykane sposoby </a:t>
            </a:r>
            <a:r>
              <a:rPr lang="pl-PL" b="1" dirty="0"/>
              <a:t>formułowania żądania odsetek to: </a:t>
            </a:r>
          </a:p>
          <a:p>
            <a:endParaRPr lang="pl-PL" dirty="0"/>
          </a:p>
          <a:p>
            <a:r>
              <a:rPr lang="pl-PL" sz="1800" dirty="0">
                <a:solidFill>
                  <a:srgbClr val="FF0000"/>
                </a:solidFill>
              </a:rPr>
              <a:t>	Wnoszę o zasądzenie kwoty 6000 zł z ustawowymi odsetkami za opóźnienie od tej kwoty od dnia ………………………… do dnia zapłaty</a:t>
            </a:r>
          </a:p>
          <a:p>
            <a:endParaRPr lang="pl-PL" sz="1800" dirty="0">
              <a:solidFill>
                <a:srgbClr val="FF0000"/>
              </a:solidFill>
            </a:endParaRPr>
          </a:p>
          <a:p>
            <a:r>
              <a:rPr lang="pl-PL" dirty="0"/>
              <a:t>Odsetki dochodzone są wówczas obok roszczenia głównego.</a:t>
            </a:r>
          </a:p>
        </p:txBody>
      </p:sp>
    </p:spTree>
    <p:extLst>
      <p:ext uri="{BB962C8B-B14F-4D97-AF65-F5344CB8AC3E}">
        <p14:creationId xmlns:p14="http://schemas.microsoft.com/office/powerpoint/2010/main" val="216485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p:txBody>
          <a:bodyPr>
            <a:normAutofit/>
          </a:bodyPr>
          <a:lstStyle/>
          <a:p>
            <a:pPr>
              <a:lnSpc>
                <a:spcPct val="115000"/>
              </a:lnSpc>
              <a:spcAft>
                <a:spcPts val="0"/>
              </a:spcAft>
            </a:pPr>
            <a:r>
              <a:rPr lang="pl-PL" sz="2000" dirty="0">
                <a:latin typeface="Times New Roman"/>
                <a:cs typeface="Times New Roman"/>
              </a:rPr>
              <a:t>Postępowanie nakazowe</a:t>
            </a:r>
            <a:endParaRPr lang="pl-PL" dirty="0"/>
          </a:p>
        </p:txBody>
      </p:sp>
      <p:sp>
        <p:nvSpPr>
          <p:cNvPr id="6" name="Symbol zastępczy zawartości 5">
            <a:extLst>
              <a:ext uri="{FF2B5EF4-FFF2-40B4-BE49-F238E27FC236}">
                <a16:creationId xmlns:a16="http://schemas.microsoft.com/office/drawing/2014/main" id="{559446E8-8009-4AC3-8CD1-4557FCE5B0B8}"/>
              </a:ext>
            </a:extLst>
          </p:cNvPr>
          <p:cNvSpPr>
            <a:spLocks noGrp="1"/>
          </p:cNvSpPr>
          <p:nvPr>
            <p:ph sz="half" idx="2"/>
          </p:nvPr>
        </p:nvSpPr>
        <p:spPr/>
        <p:txBody>
          <a:bodyPr>
            <a:normAutofit/>
          </a:bodyPr>
          <a:lstStyle/>
          <a:p>
            <a:r>
              <a:rPr lang="pl-PL" sz="1800" dirty="0"/>
              <a:t>Postępowanie upominawcze </a:t>
            </a:r>
          </a:p>
        </p:txBody>
      </p:sp>
      <p:sp>
        <p:nvSpPr>
          <p:cNvPr id="2" name="Tytuł 1"/>
          <p:cNvSpPr>
            <a:spLocks noGrp="1"/>
          </p:cNvSpPr>
          <p:nvPr>
            <p:ph type="title"/>
          </p:nvPr>
        </p:nvSpPr>
        <p:spPr/>
        <p:txBody>
          <a:bodyPr>
            <a:normAutofit fontScale="90000"/>
          </a:bodyPr>
          <a:lstStyle/>
          <a:p>
            <a:r>
              <a:rPr lang="pl-PL" sz="2800" dirty="0"/>
              <a:t>Dochodzenie roszczeń banku przed sądem</a:t>
            </a:r>
            <a:br>
              <a:rPr lang="pl-PL" sz="2800" dirty="0"/>
            </a:br>
            <a:r>
              <a:rPr lang="pl-PL" sz="2800" dirty="0">
                <a:solidFill>
                  <a:srgbClr val="FF0000"/>
                </a:solidFill>
              </a:rPr>
              <a:t>obecnie:</a:t>
            </a:r>
          </a:p>
        </p:txBody>
      </p:sp>
      <p:sp>
        <p:nvSpPr>
          <p:cNvPr id="4" name="Prostokąt 3">
            <a:extLst>
              <a:ext uri="{FF2B5EF4-FFF2-40B4-BE49-F238E27FC236}">
                <a16:creationId xmlns:a16="http://schemas.microsoft.com/office/drawing/2014/main" id="{FED13F40-72BF-4901-85CB-7506666D57DD}"/>
              </a:ext>
            </a:extLst>
          </p:cNvPr>
          <p:cNvSpPr/>
          <p:nvPr/>
        </p:nvSpPr>
        <p:spPr>
          <a:xfrm>
            <a:off x="323528" y="1332751"/>
            <a:ext cx="8208912" cy="3046988"/>
          </a:xfrm>
          <a:prstGeom prst="rect">
            <a:avLst/>
          </a:prstGeom>
        </p:spPr>
        <p:txBody>
          <a:bodyPr wrap="square">
            <a:spAutoFit/>
          </a:bodyPr>
          <a:lstStyle/>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effectLst/>
              <a:latin typeface="Arial" panose="020B0604020202020204" pitchFamily="34" charset="0"/>
            </a:endParaRPr>
          </a:p>
        </p:txBody>
      </p:sp>
      <p:sp>
        <p:nvSpPr>
          <p:cNvPr id="7" name="Prostokąt 6">
            <a:extLst>
              <a:ext uri="{FF2B5EF4-FFF2-40B4-BE49-F238E27FC236}">
                <a16:creationId xmlns:a16="http://schemas.microsoft.com/office/drawing/2014/main" id="{AA1E837A-FA28-4A3E-874B-8AEF163B220E}"/>
              </a:ext>
            </a:extLst>
          </p:cNvPr>
          <p:cNvSpPr/>
          <p:nvPr/>
        </p:nvSpPr>
        <p:spPr>
          <a:xfrm>
            <a:off x="2827808" y="3429000"/>
            <a:ext cx="3744416" cy="118621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b="1" dirty="0">
                <a:solidFill>
                  <a:schemeClr val="tx1">
                    <a:lumMod val="65000"/>
                    <a:lumOff val="35000"/>
                  </a:schemeClr>
                </a:solidFill>
              </a:rPr>
              <a:t>Częściej wybierane</a:t>
            </a:r>
          </a:p>
        </p:txBody>
      </p:sp>
      <p:cxnSp>
        <p:nvCxnSpPr>
          <p:cNvPr id="9" name="Łącznik prosty ze strzałką 8">
            <a:extLst>
              <a:ext uri="{FF2B5EF4-FFF2-40B4-BE49-F238E27FC236}">
                <a16:creationId xmlns:a16="http://schemas.microsoft.com/office/drawing/2014/main" id="{4AEBA10D-77AF-4EEB-BA56-997787588D31}"/>
              </a:ext>
            </a:extLst>
          </p:cNvPr>
          <p:cNvCxnSpPr>
            <a:stCxn id="3" idx="3"/>
          </p:cNvCxnSpPr>
          <p:nvPr/>
        </p:nvCxnSpPr>
        <p:spPr>
          <a:xfrm flipH="1" flipV="1">
            <a:off x="2267744" y="1700808"/>
            <a:ext cx="1755616" cy="12527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77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3. Żądanie Odsetek</a:t>
            </a:r>
          </a:p>
        </p:txBody>
      </p:sp>
      <p:sp>
        <p:nvSpPr>
          <p:cNvPr id="3" name="Symbol zastępczy zawartości 2"/>
          <p:cNvSpPr>
            <a:spLocks noGrp="1"/>
          </p:cNvSpPr>
          <p:nvPr>
            <p:ph idx="1"/>
          </p:nvPr>
        </p:nvSpPr>
        <p:spPr/>
        <p:txBody>
          <a:bodyPr>
            <a:normAutofit/>
          </a:bodyPr>
          <a:lstStyle/>
          <a:p>
            <a:pPr lvl="0"/>
            <a:endParaRPr lang="pl-PL" b="1" dirty="0"/>
          </a:p>
          <a:p>
            <a:pPr lvl="0" algn="just"/>
            <a:r>
              <a:rPr lang="pl-PL" dirty="0"/>
              <a:t>	</a:t>
            </a:r>
          </a:p>
          <a:p>
            <a:pPr algn="just"/>
            <a:r>
              <a:rPr lang="pl-PL" dirty="0">
                <a:solidFill>
                  <a:srgbClr val="FF0000"/>
                </a:solidFill>
              </a:rPr>
              <a:t>	Wnoszę o zasądzenie kwoty 300 zł tytułem odsetek ustawowych za opóźnienie od kwoty 6.000zł naliczonych za okres od dnia……………… do dnia …………………….</a:t>
            </a:r>
          </a:p>
          <a:p>
            <a:pPr lvl="0" algn="just"/>
            <a:endParaRPr lang="pl-PL" b="1" dirty="0"/>
          </a:p>
          <a:p>
            <a:pPr lvl="0" algn="just"/>
            <a:endParaRPr lang="pl-PL" dirty="0"/>
          </a:p>
          <a:p>
            <a:pPr lvl="0" algn="just"/>
            <a:r>
              <a:rPr lang="pl-PL" b="1" dirty="0"/>
              <a:t>	</a:t>
            </a:r>
            <a:r>
              <a:rPr lang="pl-PL" dirty="0"/>
              <a:t>Odsetki </a:t>
            </a:r>
            <a:r>
              <a:rPr lang="pl-PL" dirty="0">
                <a:solidFill>
                  <a:srgbClr val="FF0000"/>
                </a:solidFill>
              </a:rPr>
              <a:t>nie są wówczas dochodzone obok roszczenia głównego</a:t>
            </a:r>
            <a:r>
              <a:rPr lang="pl-PL" dirty="0"/>
              <a:t>, same stanowią roszczenie główne i </a:t>
            </a:r>
            <a:r>
              <a:rPr lang="pl-PL" dirty="0">
                <a:solidFill>
                  <a:srgbClr val="FF0000"/>
                </a:solidFill>
              </a:rPr>
              <a:t>wlicza się je do wartości przedmiotu sporu</a:t>
            </a:r>
            <a:r>
              <a:rPr lang="pl-PL" dirty="0"/>
              <a:t>.</a:t>
            </a:r>
          </a:p>
          <a:p>
            <a:endParaRPr lang="pl-PL" dirty="0"/>
          </a:p>
        </p:txBody>
      </p:sp>
    </p:spTree>
    <p:extLst>
      <p:ext uri="{BB962C8B-B14F-4D97-AF65-F5344CB8AC3E}">
        <p14:creationId xmlns:p14="http://schemas.microsoft.com/office/powerpoint/2010/main" val="78305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3. Żądanie Odsetek</a:t>
            </a:r>
          </a:p>
        </p:txBody>
      </p:sp>
      <p:sp>
        <p:nvSpPr>
          <p:cNvPr id="3" name="Symbol zastępczy zawartości 2"/>
          <p:cNvSpPr>
            <a:spLocks noGrp="1"/>
          </p:cNvSpPr>
          <p:nvPr>
            <p:ph idx="1"/>
          </p:nvPr>
        </p:nvSpPr>
        <p:spPr>
          <a:xfrm>
            <a:off x="822960" y="1100628"/>
            <a:ext cx="7520940" cy="3768532"/>
          </a:xfrm>
        </p:spPr>
        <p:txBody>
          <a:bodyPr>
            <a:normAutofit lnSpcReduction="10000"/>
          </a:bodyPr>
          <a:lstStyle/>
          <a:p>
            <a:r>
              <a:rPr lang="pl-PL" b="1" dirty="0"/>
              <a:t>	</a:t>
            </a:r>
          </a:p>
          <a:p>
            <a:pPr algn="just"/>
            <a:r>
              <a:rPr lang="pl-PL" dirty="0">
                <a:solidFill>
                  <a:srgbClr val="FF0000"/>
                </a:solidFill>
              </a:rPr>
              <a:t>	</a:t>
            </a:r>
            <a:r>
              <a:rPr lang="pl-PL" sz="1900" dirty="0">
                <a:solidFill>
                  <a:srgbClr val="FF0000"/>
                </a:solidFill>
              </a:rPr>
              <a:t>Wnoszę o zasądzenie kwoty 6000 zł z ustawowymi odsetkami za opóźnienie od tej kwoty od dnia wniesienia pozwu do dnia zapłaty oraz kwoty 70 zł tytułem odsetek ustawowych za opóźnienie od kwoty 6000 zł naliczonych za okres od dnia……………… do dnia wniesienia pozwu.</a:t>
            </a:r>
          </a:p>
          <a:p>
            <a:pPr algn="just"/>
            <a:endParaRPr lang="pl-PL" sz="1900" dirty="0"/>
          </a:p>
          <a:p>
            <a:endParaRPr lang="pl-PL" b="1" dirty="0"/>
          </a:p>
          <a:p>
            <a:pPr algn="just"/>
            <a:r>
              <a:rPr lang="pl-PL" b="1" dirty="0"/>
              <a:t>	3. Żądanie zasądzenia świadczenia głównego i obok niego odsetek </a:t>
            </a:r>
            <a:r>
              <a:rPr lang="pl-PL" b="1" dirty="0">
                <a:solidFill>
                  <a:srgbClr val="FF0000"/>
                </a:solidFill>
              </a:rPr>
              <a:t>wyliczonych kwotowo </a:t>
            </a:r>
            <a:r>
              <a:rPr lang="pl-PL" b="1" dirty="0"/>
              <a:t>za pewien zamknięty okres. </a:t>
            </a:r>
          </a:p>
          <a:p>
            <a:pPr algn="just"/>
            <a:r>
              <a:rPr lang="pl-PL" dirty="0"/>
              <a:t>	</a:t>
            </a:r>
            <a:r>
              <a:rPr lang="pl-PL" dirty="0">
                <a:solidFill>
                  <a:srgbClr val="FF0000"/>
                </a:solidFill>
              </a:rPr>
              <a:t>Odsetki, które nie zostały poddane oprocentowaniu, w dalszym ciągu są świadczeniem ubocznym, niewpływającym na wartość przedmiotu sporu.</a:t>
            </a:r>
          </a:p>
        </p:txBody>
      </p:sp>
    </p:spTree>
    <p:extLst>
      <p:ext uri="{BB962C8B-B14F-4D97-AF65-F5344CB8AC3E}">
        <p14:creationId xmlns:p14="http://schemas.microsoft.com/office/powerpoint/2010/main" val="1394550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3. Żądanie Odsetek</a:t>
            </a:r>
          </a:p>
        </p:txBody>
      </p:sp>
      <p:sp>
        <p:nvSpPr>
          <p:cNvPr id="3" name="Symbol zastępczy zawartości 2"/>
          <p:cNvSpPr>
            <a:spLocks noGrp="1"/>
          </p:cNvSpPr>
          <p:nvPr>
            <p:ph idx="1"/>
          </p:nvPr>
        </p:nvSpPr>
        <p:spPr>
          <a:xfrm>
            <a:off x="251520" y="1100628"/>
            <a:ext cx="8496944" cy="3912548"/>
          </a:xfrm>
        </p:spPr>
        <p:txBody>
          <a:bodyPr>
            <a:normAutofit fontScale="92500" lnSpcReduction="10000"/>
          </a:bodyPr>
          <a:lstStyle/>
          <a:p>
            <a:r>
              <a:rPr lang="pl-PL" dirty="0"/>
              <a:t>	Dopiero jeśli następuje zmiana ich charakteru z należności okresowej na kwotę poddaną oprocentowaniu, czyli na kapitał to wówczas odsetki nie są dochodzone obok świadczenia głównego (</a:t>
            </a:r>
            <a:r>
              <a:rPr lang="pl-PL" i="1" dirty="0"/>
              <a:t>red. prof. dr hab. Andrzej Zieliński, dr hab. Kinga </a:t>
            </a:r>
            <a:r>
              <a:rPr lang="pl-PL" i="1" dirty="0" err="1"/>
              <a:t>Flaga-Gieruszyńska</a:t>
            </a:r>
            <a:r>
              <a:rPr lang="pl-PL" i="1" dirty="0"/>
              <a:t>. </a:t>
            </a:r>
            <a:r>
              <a:rPr lang="pl-PL" i="1" dirty="0">
                <a:hlinkClick r:id="rId2"/>
              </a:rPr>
              <a:t>Kodeks postępowania cywilnego. Komentarz</a:t>
            </a:r>
            <a:r>
              <a:rPr lang="pl-PL" i="1" dirty="0"/>
              <a:t>. Rok wydania: 2017.Wydawnictwo: </a:t>
            </a:r>
            <a:r>
              <a:rPr lang="pl-PL" i="1" dirty="0" err="1"/>
              <a:t>C.H.Beck</a:t>
            </a:r>
            <a:r>
              <a:rPr lang="pl-PL" i="1" dirty="0"/>
              <a:t>. Wydanie: 9. </a:t>
            </a:r>
            <a:r>
              <a:rPr lang="pl-PL" i="1" dirty="0" err="1"/>
              <a:t>Legalis</a:t>
            </a:r>
            <a:r>
              <a:rPr lang="pl-PL" dirty="0"/>
              <a:t>) i jako takie powinny być wliczone do wartości przedmiotu sporu.</a:t>
            </a:r>
          </a:p>
          <a:p>
            <a:r>
              <a:rPr lang="pl-PL" dirty="0">
                <a:solidFill>
                  <a:srgbClr val="FF0000"/>
                </a:solidFill>
              </a:rPr>
              <a:t>	</a:t>
            </a:r>
          </a:p>
          <a:p>
            <a:pPr algn="just"/>
            <a:r>
              <a:rPr lang="pl-PL" dirty="0">
                <a:solidFill>
                  <a:srgbClr val="FF0000"/>
                </a:solidFill>
              </a:rPr>
              <a:t>	Wnoszę o zasądzenie kwoty 6070 zł z ustawowymi odsetkami za opóźnienie od tej kwoty od dnia wniesienia pozwu do dnia zapłaty </a:t>
            </a:r>
          </a:p>
          <a:p>
            <a:pPr algn="just"/>
            <a:endParaRPr lang="pl-PL" dirty="0">
              <a:solidFill>
                <a:srgbClr val="FF0000"/>
              </a:solidFill>
            </a:endParaRPr>
          </a:p>
          <a:p>
            <a:pPr algn="just"/>
            <a:r>
              <a:rPr lang="pl-PL" dirty="0">
                <a:solidFill>
                  <a:srgbClr val="FF0000"/>
                </a:solidFill>
              </a:rPr>
              <a:t>	(kwota 70 zł stanowi odsetki ustawowe /albo umowne/ za opóźnienie od kwoty 6000 zł naliczone za okres od dnia……………… do dnia wniesienia pozwu)</a:t>
            </a:r>
          </a:p>
          <a:p>
            <a:endParaRPr lang="pl-PL" dirty="0"/>
          </a:p>
          <a:p>
            <a:r>
              <a:rPr lang="pl-PL" dirty="0"/>
              <a:t>	Taka sytuacja objęta jest dyspozycją art. 21 k.p.c. Odsetki zostały poddane oprocentowaniu i przestały być dochodzone obok roszczenia głównego, same stając się roszczeniem głównym (odsetki przekształcają się w kapitał). </a:t>
            </a:r>
          </a:p>
          <a:p>
            <a:endParaRPr lang="pl-PL" dirty="0"/>
          </a:p>
        </p:txBody>
      </p:sp>
    </p:spTree>
    <p:extLst>
      <p:ext uri="{BB962C8B-B14F-4D97-AF65-F5344CB8AC3E}">
        <p14:creationId xmlns:p14="http://schemas.microsoft.com/office/powerpoint/2010/main" val="320598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4. Wezwanie do zapłaty</a:t>
            </a:r>
          </a:p>
        </p:txBody>
      </p:sp>
      <p:sp>
        <p:nvSpPr>
          <p:cNvPr id="3" name="Symbol zastępczy zawartości 2"/>
          <p:cNvSpPr>
            <a:spLocks noGrp="1"/>
          </p:cNvSpPr>
          <p:nvPr>
            <p:ph idx="1"/>
          </p:nvPr>
        </p:nvSpPr>
        <p:spPr/>
        <p:txBody>
          <a:bodyPr/>
          <a:lstStyle/>
          <a:p>
            <a:pPr algn="r"/>
            <a:r>
              <a:rPr lang="pl-PL" dirty="0"/>
              <a:t>Warszawa 3 listopada 2017 r.</a:t>
            </a:r>
          </a:p>
          <a:p>
            <a:r>
              <a:rPr lang="pl-PL" dirty="0"/>
              <a:t>Wyciąg z ksiąg banku nr 111/17</a:t>
            </a:r>
          </a:p>
          <a:p>
            <a:r>
              <a:rPr lang="pl-PL" dirty="0"/>
              <a:t>Bank Procentowy S.A. z siedzibą w Warszawie, nr KRS…. o kapitale zakładowym w wysokości….., wpłaconym w całości,</a:t>
            </a:r>
          </a:p>
          <a:p>
            <a:endParaRPr lang="pl-PL" dirty="0"/>
          </a:p>
          <a:p>
            <a:r>
              <a:rPr lang="pl-PL" dirty="0"/>
              <a:t> stwierdza, że na dzień 3 listopada 2017 r. Budujemy sp. z o.o. z siedzibą w Warszawie, nr KRS ……. jest zobowiązana do zapłaty na rzecz Banku Procentowego S.A.</a:t>
            </a:r>
          </a:p>
          <a:p>
            <a:r>
              <a:rPr lang="pl-PL" dirty="0"/>
              <a:t>z tytułu umowy kredytowej nr ……. z dnia …… następujące kwoty:</a:t>
            </a:r>
          </a:p>
          <a:p>
            <a:endParaRPr lang="pl-PL" dirty="0"/>
          </a:p>
          <a:p>
            <a:endParaRPr lang="pl-PL" dirty="0"/>
          </a:p>
        </p:txBody>
      </p:sp>
    </p:spTree>
    <p:extLst>
      <p:ext uri="{BB962C8B-B14F-4D97-AF65-F5344CB8AC3E}">
        <p14:creationId xmlns:p14="http://schemas.microsoft.com/office/powerpoint/2010/main" val="1944107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FFFFFF">
                    <a:lumMod val="95000"/>
                    <a:lumOff val="5000"/>
                  </a:srgbClr>
                </a:solidFill>
              </a:rPr>
              <a:t>Wyciąg z ksiąg banku</a:t>
            </a:r>
            <a:endParaRPr lang="pl-PL" dirty="0"/>
          </a:p>
        </p:txBody>
      </p:sp>
      <p:sp>
        <p:nvSpPr>
          <p:cNvPr id="3" name="Symbol zastępczy zawartości 2"/>
          <p:cNvSpPr>
            <a:spLocks noGrp="1"/>
          </p:cNvSpPr>
          <p:nvPr>
            <p:ph idx="1"/>
          </p:nvPr>
        </p:nvSpPr>
        <p:spPr>
          <a:xfrm>
            <a:off x="822960" y="1100628"/>
            <a:ext cx="7520940" cy="5568732"/>
          </a:xfrm>
        </p:spPr>
        <p:txBody>
          <a:bodyPr>
            <a:normAutofit/>
          </a:bodyPr>
          <a:lstStyle/>
          <a:p>
            <a:pPr marL="457200" indent="-457200" algn="just">
              <a:buFont typeface="+mj-lt"/>
              <a:buAutoNum type="arabicPeriod"/>
            </a:pPr>
            <a:r>
              <a:rPr lang="pl-PL" dirty="0"/>
              <a:t>Kapitał wymagalny w kwocie 8.000.000 zł</a:t>
            </a:r>
          </a:p>
          <a:p>
            <a:pPr marL="457200" indent="-457200" algn="just">
              <a:buFont typeface="+mj-lt"/>
              <a:buAutoNum type="arabicPeriod"/>
            </a:pPr>
            <a:r>
              <a:rPr lang="pl-PL" dirty="0"/>
              <a:t>Odsetki umowne w kwocie 50.000 zł liczone od rat wymagalnych od dnia 2 października 2016 r. do dnia 1 marca 2017 r. (</a:t>
            </a:r>
            <a:r>
              <a:rPr lang="pl-PL" dirty="0">
                <a:solidFill>
                  <a:srgbClr val="FF0000"/>
                </a:solidFill>
              </a:rPr>
              <a:t>odsetki zostały poddane kapitalizacji na dzień rozwiązania umowy – po tej dacie cały kapitał jest wymagalny, więc odsetki następnie  winny być liczone od całego kapitału o czym niżej)</a:t>
            </a:r>
          </a:p>
          <a:p>
            <a:pPr marL="457200" indent="-457200" algn="just">
              <a:buFont typeface="+mj-lt"/>
              <a:buAutoNum type="arabicPeriod"/>
            </a:pPr>
            <a:r>
              <a:rPr lang="pl-PL" dirty="0"/>
              <a:t>Odsetki umowne  w kwocie 400.000 zł liczone od wymagalnego kapitału głównego od dnia 2 marca 2017 r. do dnia 3 listopada 2017 r. (</a:t>
            </a:r>
            <a:r>
              <a:rPr lang="pl-PL" dirty="0">
                <a:solidFill>
                  <a:srgbClr val="FF0000"/>
                </a:solidFill>
              </a:rPr>
              <a:t>kapitał główny stał się wymagalny w dniu 1 marca 2017 r. – odsetki umowne liczone od dnia następnego do dnia sporządzenia wyciągu z ksiąg banku i poddane kapitalizacji na ten dzień</a:t>
            </a:r>
            <a:r>
              <a:rPr lang="pl-PL" dirty="0"/>
              <a:t>)</a:t>
            </a:r>
          </a:p>
          <a:p>
            <a:pPr marL="457200" indent="-457200" algn="just">
              <a:buFont typeface="+mj-lt"/>
              <a:buAutoNum type="arabicPeriod"/>
            </a:pPr>
            <a:r>
              <a:rPr lang="pl-PL" dirty="0"/>
              <a:t>Zaległe prowizje za administrowanie kredytem w kwocie 6.400 zł naliczone od dnia 1 lipca 2016 r. do dnia 28 lutego 2017 r. </a:t>
            </a:r>
          </a:p>
          <a:p>
            <a:pPr marL="457200" indent="-457200" algn="just">
              <a:buFont typeface="+mj-lt"/>
              <a:buAutoNum type="arabicPeriod"/>
            </a:pPr>
            <a:r>
              <a:rPr lang="pl-PL" dirty="0"/>
              <a:t>Koszty dochodzenia roszczeń w trybie przedsądowym w kwocie 200 zł.</a:t>
            </a:r>
          </a:p>
          <a:p>
            <a:pPr marL="457200" indent="-457200" algn="just">
              <a:buFont typeface="+mj-lt"/>
              <a:buAutoNum type="arabicPeriod"/>
            </a:pPr>
            <a:endParaRPr lang="pl-PL" dirty="0"/>
          </a:p>
          <a:p>
            <a:pPr marL="457200" indent="-457200" algn="just">
              <a:buFont typeface="+mj-lt"/>
              <a:buAutoNum type="arabicPeriod"/>
            </a:pPr>
            <a:endParaRPr lang="pl-PL" dirty="0"/>
          </a:p>
          <a:p>
            <a:pPr marL="457200" indent="-457200" algn="just">
              <a:buFont typeface="+mj-lt"/>
              <a:buAutoNum type="arabicPeriod"/>
            </a:pPr>
            <a:endParaRPr lang="pl-PL" dirty="0"/>
          </a:p>
          <a:p>
            <a:pPr marL="0" indent="0" algn="just"/>
            <a:r>
              <a:rPr lang="pl-PL" dirty="0"/>
              <a:t>Razem – 8.456.600zł</a:t>
            </a:r>
          </a:p>
        </p:txBody>
      </p:sp>
    </p:spTree>
    <p:extLst>
      <p:ext uri="{BB962C8B-B14F-4D97-AF65-F5344CB8AC3E}">
        <p14:creationId xmlns:p14="http://schemas.microsoft.com/office/powerpoint/2010/main" val="879241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4. Wezwanie do zapłaty</a:t>
            </a:r>
          </a:p>
        </p:txBody>
      </p:sp>
      <p:sp>
        <p:nvSpPr>
          <p:cNvPr id="3" name="Symbol zastępczy zawartości 2"/>
          <p:cNvSpPr>
            <a:spLocks noGrp="1"/>
          </p:cNvSpPr>
          <p:nvPr>
            <p:ph idx="1"/>
          </p:nvPr>
        </p:nvSpPr>
        <p:spPr/>
        <p:txBody>
          <a:bodyPr/>
          <a:lstStyle/>
          <a:p>
            <a:r>
              <a:rPr lang="pl-PL" dirty="0"/>
              <a:t>	</a:t>
            </a:r>
          </a:p>
          <a:p>
            <a:endParaRPr lang="pl-PL" dirty="0"/>
          </a:p>
          <a:p>
            <a:pPr algn="just"/>
            <a:r>
              <a:rPr lang="pl-PL" dirty="0"/>
              <a:t>	</a:t>
            </a:r>
            <a:r>
              <a:rPr lang="pl-PL" sz="2000" dirty="0"/>
              <a:t>Wezwanie do zapłaty z 3 listopada 2017r. obejmuje kwoty jak w powyższym wyciągu. </a:t>
            </a:r>
          </a:p>
          <a:p>
            <a:pPr algn="just"/>
            <a:endParaRPr lang="pl-PL" sz="2000" dirty="0"/>
          </a:p>
          <a:p>
            <a:pPr algn="just"/>
            <a:r>
              <a:rPr lang="pl-PL" sz="2000" dirty="0"/>
              <a:t>	Dłużnik – Budujemy sp. z o.o.  odebrał wezwanie w dniu 6 listopada 2017 r. </a:t>
            </a:r>
          </a:p>
          <a:p>
            <a:pPr algn="just"/>
            <a:endParaRPr lang="pl-PL" sz="2000" dirty="0"/>
          </a:p>
          <a:p>
            <a:pPr algn="just"/>
            <a:r>
              <a:rPr lang="pl-PL" sz="2000" dirty="0"/>
              <a:t>	Podany termin na zapłatę to 7 dni. </a:t>
            </a:r>
          </a:p>
        </p:txBody>
      </p:sp>
    </p:spTree>
    <p:extLst>
      <p:ext uri="{BB962C8B-B14F-4D97-AF65-F5344CB8AC3E}">
        <p14:creationId xmlns:p14="http://schemas.microsoft.com/office/powerpoint/2010/main" val="283386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800" dirty="0">
                <a:solidFill>
                  <a:srgbClr val="FFFFFF">
                    <a:lumMod val="95000"/>
                    <a:lumOff val="5000"/>
                  </a:srgbClr>
                </a:solidFill>
                <a:latin typeface="Times New Roman" pitchFamily="18" charset="0"/>
                <a:cs typeface="Times New Roman" pitchFamily="18" charset="0"/>
              </a:rPr>
              <a:t>Od</a:t>
            </a:r>
            <a:br>
              <a:rPr lang="pl-PL" sz="2800" dirty="0">
                <a:solidFill>
                  <a:srgbClr val="FFFFFF">
                    <a:lumMod val="95000"/>
                    <a:lumOff val="5000"/>
                  </a:srgbClr>
                </a:solidFill>
                <a:latin typeface="Times New Roman" pitchFamily="18" charset="0"/>
                <a:cs typeface="Times New Roman" pitchFamily="18" charset="0"/>
              </a:rPr>
            </a:br>
            <a:r>
              <a:rPr lang="pl-PL" dirty="0"/>
              <a:t>4. Wezwanie do </a:t>
            </a:r>
            <a:r>
              <a:rPr lang="pl-PL" dirty="0" err="1"/>
              <a:t>zapłaty</a:t>
            </a:r>
            <a:r>
              <a:rPr lang="pl-PL" sz="2800" dirty="0" err="1">
                <a:solidFill>
                  <a:srgbClr val="FFFFFF">
                    <a:lumMod val="95000"/>
                    <a:lumOff val="5000"/>
                  </a:srgbClr>
                </a:solidFill>
                <a:latin typeface="Times New Roman" pitchFamily="18" charset="0"/>
                <a:cs typeface="Times New Roman" pitchFamily="18" charset="0"/>
              </a:rPr>
              <a:t>owiedzalność</a:t>
            </a:r>
            <a:r>
              <a:rPr lang="pl-PL" sz="2800" dirty="0">
                <a:solidFill>
                  <a:srgbClr val="FFFFFF">
                    <a:lumMod val="95000"/>
                    <a:lumOff val="5000"/>
                  </a:srgbClr>
                </a:solidFill>
                <a:latin typeface="Times New Roman" pitchFamily="18" charset="0"/>
                <a:cs typeface="Times New Roman" pitchFamily="18" charset="0"/>
              </a:rPr>
              <a:t> a dłużnik hipoteczny </a:t>
            </a:r>
            <a:endParaRPr lang="pl-PL" sz="2800" dirty="0"/>
          </a:p>
        </p:txBody>
      </p:sp>
      <p:sp>
        <p:nvSpPr>
          <p:cNvPr id="3" name="Symbol zastępczy zawartości 2"/>
          <p:cNvSpPr>
            <a:spLocks noGrp="1"/>
          </p:cNvSpPr>
          <p:nvPr>
            <p:ph idx="1"/>
          </p:nvPr>
        </p:nvSpPr>
        <p:spPr/>
        <p:txBody>
          <a:bodyPr>
            <a:normAutofit fontScale="92500" lnSpcReduction="20000"/>
          </a:bodyPr>
          <a:lstStyle/>
          <a:p>
            <a:pPr lvl="0" algn="r">
              <a:buClr>
                <a:srgbClr val="9CBEBD"/>
              </a:buClr>
            </a:pPr>
            <a:r>
              <a:rPr lang="pl-PL" sz="2000" dirty="0">
                <a:cs typeface="Times New Roman" panose="02020603050405020304" pitchFamily="18" charset="0"/>
              </a:rPr>
              <a:t>1 grudnia 2017 r.</a:t>
            </a:r>
          </a:p>
          <a:p>
            <a:pPr lvl="0" algn="ctr">
              <a:buClr>
                <a:srgbClr val="9CBEBD"/>
              </a:buClr>
            </a:pPr>
            <a:r>
              <a:rPr lang="pl-PL" sz="2000" dirty="0">
                <a:cs typeface="Times New Roman" panose="02020603050405020304" pitchFamily="18" charset="0"/>
              </a:rPr>
              <a:t>Pozew </a:t>
            </a:r>
          </a:p>
          <a:p>
            <a:pPr lvl="0" algn="ctr">
              <a:buClr>
                <a:srgbClr val="9CBEBD"/>
              </a:buClr>
            </a:pPr>
            <a:r>
              <a:rPr lang="pl-PL" sz="2000" dirty="0">
                <a:cs typeface="Times New Roman" panose="02020603050405020304" pitchFamily="18" charset="0"/>
              </a:rPr>
              <a:t>w postępowaniu nakazowym</a:t>
            </a:r>
          </a:p>
          <a:p>
            <a:pPr lvl="0">
              <a:buClr>
                <a:srgbClr val="9CBEBD"/>
              </a:buClr>
            </a:pPr>
            <a:r>
              <a:rPr lang="pl-PL" sz="2000" dirty="0">
                <a:cs typeface="Times New Roman" panose="02020603050405020304" pitchFamily="18" charset="0"/>
              </a:rPr>
              <a:t>	Wnoszę, aby Sąd orzekł nakazem zapłaty, wydanym w postępowaniu nakazowym, aby pozwany Budujemy sp. z o.o. z siedzibą w Warszawie, zapłacił powodowi – Bankowi Procentowemu S.A. z siedzibą w Warszawie kwotę </a:t>
            </a:r>
            <a:r>
              <a:rPr lang="pl-PL" sz="2000" dirty="0">
                <a:solidFill>
                  <a:srgbClr val="FF0000"/>
                </a:solidFill>
                <a:cs typeface="Times New Roman" panose="02020603050405020304" pitchFamily="18" charset="0"/>
              </a:rPr>
              <a:t>8.500.600 zł </a:t>
            </a:r>
            <a:r>
              <a:rPr lang="pl-PL" sz="2000" dirty="0">
                <a:cs typeface="Times New Roman" panose="02020603050405020304" pitchFamily="18" charset="0"/>
              </a:rPr>
              <a:t>(słownie…) wraz z:</a:t>
            </a:r>
          </a:p>
          <a:p>
            <a:pPr marL="457200" lvl="0" indent="-457200">
              <a:buClr>
                <a:srgbClr val="9CBEBD"/>
              </a:buClr>
              <a:buFont typeface="+mj-lt"/>
              <a:buAutoNum type="arabicPeriod"/>
            </a:pPr>
            <a:r>
              <a:rPr lang="pl-PL" sz="2000" dirty="0">
                <a:cs typeface="Times New Roman" panose="02020603050405020304" pitchFamily="18" charset="0"/>
              </a:rPr>
              <a:t>z odsetkami umownymi w wysokości czterokrotności stopy procentowej kredytu lombardowego NBP, wynoszącymi na dzień sporządzenia pozwu 10% w skali roku (można dopisać „z tym,  że nie większej niż odsetki maksymalne za opóźnienie) liczonymi od kwoty kapitału kredytu wynoszącego 8.000.000 zł – od dnia wniesienia pozwu do dnia zapłaty;</a:t>
            </a:r>
          </a:p>
          <a:p>
            <a:endParaRPr lang="pl-PL" dirty="0"/>
          </a:p>
        </p:txBody>
      </p:sp>
    </p:spTree>
    <p:extLst>
      <p:ext uri="{BB962C8B-B14F-4D97-AF65-F5344CB8AC3E}">
        <p14:creationId xmlns:p14="http://schemas.microsoft.com/office/powerpoint/2010/main" val="1152052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800" dirty="0">
                <a:solidFill>
                  <a:srgbClr val="FFFFFF">
                    <a:lumMod val="95000"/>
                    <a:lumOff val="5000"/>
                  </a:srgbClr>
                </a:solidFill>
                <a:latin typeface="Times New Roman" pitchFamily="18" charset="0"/>
                <a:cs typeface="Times New Roman" pitchFamily="18" charset="0"/>
              </a:rPr>
              <a:t>Odpowiedzialność </a:t>
            </a:r>
            <a:r>
              <a:rPr lang="pl-PL" sz="2800" i="1" dirty="0">
                <a:solidFill>
                  <a:srgbClr val="FFFFFF">
                    <a:lumMod val="95000"/>
                    <a:lumOff val="5000"/>
                  </a:srgbClr>
                </a:solidFill>
                <a:latin typeface="Times New Roman" pitchFamily="18" charset="0"/>
                <a:cs typeface="Times New Roman" pitchFamily="18" charset="0"/>
              </a:rPr>
              <a:t>in </a:t>
            </a:r>
            <a:r>
              <a:rPr lang="pl-PL" sz="2800" i="1" dirty="0" err="1">
                <a:solidFill>
                  <a:srgbClr val="FFFFFF">
                    <a:lumMod val="95000"/>
                    <a:lumOff val="5000"/>
                  </a:srgbClr>
                </a:solidFill>
                <a:latin typeface="Times New Roman" pitchFamily="18" charset="0"/>
                <a:cs typeface="Times New Roman" pitchFamily="18" charset="0"/>
              </a:rPr>
              <a:t>solidum</a:t>
            </a:r>
            <a:r>
              <a:rPr lang="pl-PL" sz="2800" i="1" dirty="0">
                <a:solidFill>
                  <a:srgbClr val="FFFFFF">
                    <a:lumMod val="95000"/>
                    <a:lumOff val="5000"/>
                  </a:srgbClr>
                </a:solidFill>
                <a:latin typeface="Times New Roman" pitchFamily="18" charset="0"/>
                <a:cs typeface="Times New Roman" pitchFamily="18" charset="0"/>
              </a:rPr>
              <a:t> </a:t>
            </a:r>
            <a:r>
              <a:rPr lang="pl-PL" sz="2800" dirty="0">
                <a:solidFill>
                  <a:srgbClr val="FFFFFF">
                    <a:lumMod val="95000"/>
                    <a:lumOff val="5000"/>
                  </a:srgbClr>
                </a:solidFill>
                <a:latin typeface="Times New Roman" pitchFamily="18" charset="0"/>
                <a:cs typeface="Times New Roman" pitchFamily="18" charset="0"/>
              </a:rPr>
              <a:t>a dłużnik hipoteczny</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a:t>2. odsetkami ustawowymi za opóźnienie liczonymi od kwoty </a:t>
            </a:r>
            <a:r>
              <a:rPr lang="pl-PL" dirty="0">
                <a:solidFill>
                  <a:srgbClr val="FF0000"/>
                </a:solidFill>
              </a:rPr>
              <a:t>500.000 zł </a:t>
            </a:r>
            <a:r>
              <a:rPr lang="pl-PL" dirty="0"/>
              <a:t>od dnia  wniesienia pozwu do dnia zapłaty; </a:t>
            </a:r>
          </a:p>
          <a:p>
            <a:pPr marL="0" indent="0" algn="just">
              <a:buNone/>
            </a:pPr>
            <a:r>
              <a:rPr lang="pl-PL" dirty="0"/>
              <a:t>3. z odsetkami ustawowymi za opóźnienie liczonymi od kwoty </a:t>
            </a:r>
            <a:r>
              <a:rPr lang="pl-PL" dirty="0">
                <a:solidFill>
                  <a:srgbClr val="FF0000"/>
                </a:solidFill>
              </a:rPr>
              <a:t>6.600 </a:t>
            </a:r>
            <a:r>
              <a:rPr lang="pl-PL" dirty="0"/>
              <a:t>zł od dnia 14 listopada 2017 r. do dnia zapłaty.</a:t>
            </a:r>
          </a:p>
          <a:p>
            <a:pPr marL="0" indent="0" algn="just">
              <a:buNone/>
            </a:pPr>
            <a:endParaRPr lang="pl-PL" dirty="0"/>
          </a:p>
          <a:p>
            <a:pPr marL="0" indent="0" algn="just">
              <a:buNone/>
            </a:pPr>
            <a:endParaRPr lang="pl-PL" dirty="0"/>
          </a:p>
          <a:p>
            <a:pPr marL="0" indent="0" algn="just"/>
            <a:r>
              <a:rPr lang="pl-PL" dirty="0"/>
              <a:t>Kwota 500.000zł stanowi odsetki umowne liczone od wymagalnego kapitału głównego od dnia 2 marca 2017 r. do dnia wniesienia pozwu</a:t>
            </a:r>
          </a:p>
        </p:txBody>
      </p:sp>
    </p:spTree>
    <p:extLst>
      <p:ext uri="{BB962C8B-B14F-4D97-AF65-F5344CB8AC3E}">
        <p14:creationId xmlns:p14="http://schemas.microsoft.com/office/powerpoint/2010/main" val="11749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3DEBA-C264-4427-AECB-EC75D7BA96BF}"/>
              </a:ext>
            </a:extLst>
          </p:cNvPr>
          <p:cNvSpPr>
            <a:spLocks noGrp="1"/>
          </p:cNvSpPr>
          <p:nvPr>
            <p:ph type="title"/>
          </p:nvPr>
        </p:nvSpPr>
        <p:spPr/>
        <p:txBody>
          <a:bodyPr/>
          <a:lstStyle/>
          <a:p>
            <a:r>
              <a:rPr lang="pl-PL" b="1" dirty="0">
                <a:solidFill>
                  <a:srgbClr val="002060"/>
                </a:solidFill>
              </a:rPr>
              <a:t>Pozew</a:t>
            </a:r>
          </a:p>
        </p:txBody>
      </p:sp>
      <p:sp>
        <p:nvSpPr>
          <p:cNvPr id="3" name="Symbol zastępczy zawartości 2">
            <a:extLst>
              <a:ext uri="{FF2B5EF4-FFF2-40B4-BE49-F238E27FC236}">
                <a16:creationId xmlns:a16="http://schemas.microsoft.com/office/drawing/2014/main" id="{81E75BC7-8D27-48CD-883D-9531B9EFDE46}"/>
              </a:ext>
            </a:extLst>
          </p:cNvPr>
          <p:cNvSpPr>
            <a:spLocks noGrp="1"/>
          </p:cNvSpPr>
          <p:nvPr>
            <p:ph idx="1"/>
          </p:nvPr>
        </p:nvSpPr>
        <p:spPr>
          <a:xfrm>
            <a:off x="822960" y="764704"/>
            <a:ext cx="7520940" cy="4320480"/>
          </a:xfrm>
        </p:spPr>
        <p:txBody>
          <a:bodyPr>
            <a:normAutofit fontScale="85000" lnSpcReduction="20000"/>
          </a:bodyPr>
          <a:lstStyle/>
          <a:p>
            <a:endParaRPr lang="pl-PL" dirty="0"/>
          </a:p>
          <a:p>
            <a:pPr algn="ctr"/>
            <a:r>
              <a:rPr lang="pl-PL" b="1" dirty="0"/>
              <a:t>POZEW </a:t>
            </a:r>
          </a:p>
          <a:p>
            <a:pPr algn="ctr"/>
            <a:r>
              <a:rPr lang="pl-PL" b="1" dirty="0">
                <a:solidFill>
                  <a:srgbClr val="FF0000"/>
                </a:solidFill>
              </a:rPr>
              <a:t>o zapłatę w postępowaniu nakazowym</a:t>
            </a:r>
          </a:p>
          <a:p>
            <a:endParaRPr lang="pl-PL" dirty="0"/>
          </a:p>
          <a:p>
            <a:pPr>
              <a:lnSpc>
                <a:spcPct val="120000"/>
              </a:lnSpc>
              <a:spcBef>
                <a:spcPts val="0"/>
              </a:spcBef>
              <a:spcAft>
                <a:spcPts val="0"/>
              </a:spcAft>
            </a:pPr>
            <a:r>
              <a:rPr lang="pl-PL" dirty="0"/>
              <a:t>Działając w imieniu własnym niniejszym wnoszę o:</a:t>
            </a:r>
          </a:p>
          <a:p>
            <a:pPr>
              <a:lnSpc>
                <a:spcPct val="120000"/>
              </a:lnSpc>
              <a:spcBef>
                <a:spcPts val="0"/>
              </a:spcBef>
              <a:spcAft>
                <a:spcPts val="0"/>
              </a:spcAft>
              <a:buAutoNum type="arabicPeriod"/>
            </a:pPr>
            <a:r>
              <a:rPr lang="pl-PL" dirty="0"/>
              <a:t>orzeczenie nakazem zapłaty wydanym w postępowaniu nakazowym, że ………………………….</a:t>
            </a:r>
          </a:p>
          <a:p>
            <a:pPr marL="0" indent="0">
              <a:lnSpc>
                <a:spcPct val="120000"/>
              </a:lnSpc>
              <a:spcBef>
                <a:spcPts val="0"/>
              </a:spcBef>
              <a:spcAft>
                <a:spcPts val="0"/>
              </a:spcAft>
            </a:pPr>
            <a:endParaRPr lang="pl-PL" dirty="0"/>
          </a:p>
          <a:p>
            <a:pPr>
              <a:lnSpc>
                <a:spcPct val="120000"/>
              </a:lnSpc>
              <a:spcBef>
                <a:spcPts val="0"/>
              </a:spcBef>
              <a:spcAft>
                <a:spcPts val="0"/>
              </a:spcAft>
            </a:pPr>
            <a:r>
              <a:rPr lang="pl-PL" dirty="0"/>
              <a:t>W przypadku wniesienia w terminie zarzutów od nakazu zapłaty wnoszę o:</a:t>
            </a:r>
          </a:p>
          <a:p>
            <a:pPr>
              <a:lnSpc>
                <a:spcPct val="120000"/>
              </a:lnSpc>
              <a:spcBef>
                <a:spcPts val="0"/>
              </a:spcBef>
              <a:spcAft>
                <a:spcPts val="0"/>
              </a:spcAft>
            </a:pPr>
            <a:endParaRPr lang="pl-PL" dirty="0"/>
          </a:p>
          <a:p>
            <a:pPr>
              <a:lnSpc>
                <a:spcPct val="120000"/>
              </a:lnSpc>
              <a:spcBef>
                <a:spcPts val="0"/>
              </a:spcBef>
              <a:spcAft>
                <a:spcPts val="0"/>
              </a:spcAft>
            </a:pPr>
            <a:r>
              <a:rPr lang="pl-PL" dirty="0"/>
              <a:t>1.	utrzymanie w mocy wydanego nakazu zapłaty;</a:t>
            </a:r>
          </a:p>
          <a:p>
            <a:pPr>
              <a:lnSpc>
                <a:spcPct val="120000"/>
              </a:lnSpc>
              <a:spcBef>
                <a:spcPts val="0"/>
              </a:spcBef>
              <a:spcAft>
                <a:spcPts val="0"/>
              </a:spcAft>
            </a:pPr>
            <a:r>
              <a:rPr lang="pl-PL" dirty="0"/>
              <a:t>2.	zasądzenie od pozwanego na rzecz powoda kosztów sądowych oraz kosztów zastępstwa procesowego według norm przepisanych;</a:t>
            </a:r>
          </a:p>
          <a:p>
            <a:pPr>
              <a:lnSpc>
                <a:spcPct val="120000"/>
              </a:lnSpc>
              <a:spcBef>
                <a:spcPts val="0"/>
              </a:spcBef>
              <a:spcAft>
                <a:spcPts val="0"/>
              </a:spcAft>
            </a:pPr>
            <a:r>
              <a:rPr lang="pl-PL" dirty="0"/>
              <a:t>3.	przeprowadzenie dowodów z dokumentów wskazanych w treści pozwu;</a:t>
            </a:r>
          </a:p>
          <a:p>
            <a:pPr>
              <a:lnSpc>
                <a:spcPct val="120000"/>
              </a:lnSpc>
              <a:spcBef>
                <a:spcPts val="0"/>
              </a:spcBef>
              <a:spcAft>
                <a:spcPts val="0"/>
              </a:spcAft>
            </a:pPr>
            <a:r>
              <a:rPr lang="pl-PL" dirty="0"/>
              <a:t>4.	</a:t>
            </a:r>
            <a:r>
              <a:rPr lang="pl-PL" dirty="0">
                <a:solidFill>
                  <a:srgbClr val="FF0000"/>
                </a:solidFill>
              </a:rPr>
              <a:t>rozpoznanie sprawy także pod nieobecność powoda.</a:t>
            </a:r>
          </a:p>
          <a:p>
            <a:pPr>
              <a:lnSpc>
                <a:spcPct val="120000"/>
              </a:lnSpc>
              <a:spcBef>
                <a:spcPts val="0"/>
              </a:spcBef>
              <a:spcAft>
                <a:spcPts val="0"/>
              </a:spcAft>
            </a:pPr>
            <a:r>
              <a:rPr lang="pl-PL" dirty="0"/>
              <a:t> </a:t>
            </a:r>
          </a:p>
          <a:p>
            <a:pPr>
              <a:lnSpc>
                <a:spcPct val="120000"/>
              </a:lnSpc>
              <a:spcBef>
                <a:spcPts val="0"/>
              </a:spcBef>
              <a:spcAft>
                <a:spcPts val="0"/>
              </a:spcAft>
            </a:pPr>
            <a:r>
              <a:rPr lang="pl-PL" dirty="0"/>
              <a:t>	Na zasadzie art. 187 § 1 pkt 3 k.p.c. oświadczam, że powód podjął próbę pozasądowego sposobu rozwiązania sporu, wzywając pozwanego do spłaty zadłużenia w wyznaczonym terminie. Pozwany nie ustosunkował się jednak do żądania powoda i nie spłacił zadłużenia.</a:t>
            </a:r>
          </a:p>
          <a:p>
            <a:endParaRPr lang="pl-PL" dirty="0"/>
          </a:p>
          <a:p>
            <a:pPr marL="0" indent="0">
              <a:buNone/>
            </a:pPr>
            <a:endParaRPr lang="pl-PL" dirty="0"/>
          </a:p>
        </p:txBody>
      </p:sp>
    </p:spTree>
    <p:extLst>
      <p:ext uri="{BB962C8B-B14F-4D97-AF65-F5344CB8AC3E}">
        <p14:creationId xmlns:p14="http://schemas.microsoft.com/office/powerpoint/2010/main" val="4145768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3DEBA-C264-4427-AECB-EC75D7BA96BF}"/>
              </a:ext>
            </a:extLst>
          </p:cNvPr>
          <p:cNvSpPr>
            <a:spLocks noGrp="1"/>
          </p:cNvSpPr>
          <p:nvPr>
            <p:ph type="title"/>
          </p:nvPr>
        </p:nvSpPr>
        <p:spPr/>
        <p:txBody>
          <a:bodyPr/>
          <a:lstStyle/>
          <a:p>
            <a:r>
              <a:rPr lang="pl-PL" b="1" dirty="0">
                <a:solidFill>
                  <a:srgbClr val="002060"/>
                </a:solidFill>
              </a:rPr>
              <a:t>Pozew</a:t>
            </a:r>
          </a:p>
        </p:txBody>
      </p:sp>
      <p:sp>
        <p:nvSpPr>
          <p:cNvPr id="3" name="Symbol zastępczy zawartości 2">
            <a:extLst>
              <a:ext uri="{FF2B5EF4-FFF2-40B4-BE49-F238E27FC236}">
                <a16:creationId xmlns:a16="http://schemas.microsoft.com/office/drawing/2014/main" id="{81E75BC7-8D27-48CD-883D-9531B9EFDE46}"/>
              </a:ext>
            </a:extLst>
          </p:cNvPr>
          <p:cNvSpPr>
            <a:spLocks noGrp="1"/>
          </p:cNvSpPr>
          <p:nvPr>
            <p:ph idx="1"/>
          </p:nvPr>
        </p:nvSpPr>
        <p:spPr/>
        <p:txBody>
          <a:bodyPr>
            <a:normAutofit/>
          </a:bodyPr>
          <a:lstStyle/>
          <a:p>
            <a:endParaRPr lang="pl-PL" dirty="0"/>
          </a:p>
          <a:p>
            <a:r>
              <a:rPr lang="pl-PL" b="1" dirty="0"/>
              <a:t>Art. 148</a:t>
            </a:r>
            <a:r>
              <a:rPr lang="pl-PL" b="1" baseline="30000" dirty="0"/>
              <a:t>1</a:t>
            </a:r>
            <a:r>
              <a:rPr lang="pl-PL" b="1" dirty="0"/>
              <a:t>.</a:t>
            </a:r>
            <a:r>
              <a:rPr lang="pl-PL" dirty="0"/>
              <a:t> § 1. Sąd może rozpoznać sprawę na posiedzeniu niejawnym, gdy pozwany uznał powództwo lub gdy po złożeniu przez strony pism procesowych i dokumentów, w tym również po wniesieniu zarzutów lub sprzeciwu od nakazu zapłaty albo sprzeciwu od wyroku zaocznego, sąd uzna - mając na względzie całokształt przytoczonych twierdzeń i zgłoszonych wniosków dowodowych - że przeprowadzenie rozprawy nie jest konieczne.</a:t>
            </a:r>
          </a:p>
          <a:p>
            <a:r>
              <a:rPr lang="pl-PL" dirty="0"/>
              <a:t>§ 2. W przypadkach, o których mowa w § 1, sąd wydaje postanowienia dowodowe na posiedzeniu niejawnym.</a:t>
            </a:r>
          </a:p>
          <a:p>
            <a:r>
              <a:rPr lang="pl-PL" dirty="0"/>
              <a:t>§ 3. Rozpoznanie sprawy na posiedzeniu niejawnym jest niedopuszczalne, jeżeli strona w pierwszym piśmie procesowym złożyła wniosek o przeprowadzenie rozprawy, chyba że pozwany uznał powództwo.</a:t>
            </a:r>
          </a:p>
          <a:p>
            <a:endParaRPr lang="pl-PL" dirty="0"/>
          </a:p>
          <a:p>
            <a:pPr marL="0" indent="0">
              <a:buNone/>
            </a:pPr>
            <a:endParaRPr lang="pl-PL" dirty="0"/>
          </a:p>
        </p:txBody>
      </p:sp>
    </p:spTree>
    <p:extLst>
      <p:ext uri="{BB962C8B-B14F-4D97-AF65-F5344CB8AC3E}">
        <p14:creationId xmlns:p14="http://schemas.microsoft.com/office/powerpoint/2010/main" val="380700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a:t>Dochodzenie roszczeń banku przed sądem</a:t>
            </a:r>
          </a:p>
        </p:txBody>
      </p:sp>
      <p:sp>
        <p:nvSpPr>
          <p:cNvPr id="3" name="Symbol zastępczy zawartości 2"/>
          <p:cNvSpPr>
            <a:spLocks noGrp="1"/>
          </p:cNvSpPr>
          <p:nvPr>
            <p:ph idx="1"/>
          </p:nvPr>
        </p:nvSpPr>
        <p:spPr/>
        <p:txBody>
          <a:bodyPr>
            <a:normAutofit/>
          </a:bodyPr>
          <a:lstStyle/>
          <a:p>
            <a:pPr>
              <a:lnSpc>
                <a:spcPct val="115000"/>
              </a:lnSpc>
              <a:spcAft>
                <a:spcPts val="0"/>
              </a:spcAft>
            </a:pPr>
            <a:r>
              <a:rPr lang="pl-PL" sz="2000" dirty="0">
                <a:latin typeface="Times New Roman"/>
                <a:ea typeface="Times New Roman"/>
                <a:cs typeface="Times New Roman"/>
              </a:rPr>
              <a:t> </a:t>
            </a:r>
            <a:r>
              <a:rPr lang="pl-PL" sz="2000" dirty="0">
                <a:solidFill>
                  <a:srgbClr val="FF0000"/>
                </a:solidFill>
                <a:latin typeface="Times New Roman"/>
                <a:ea typeface="Times New Roman"/>
                <a:cs typeface="Times New Roman"/>
              </a:rPr>
              <a:t>OBECNIE:</a:t>
            </a:r>
          </a:p>
          <a:p>
            <a:endParaRPr lang="pl-PL" dirty="0"/>
          </a:p>
        </p:txBody>
      </p:sp>
      <p:sp>
        <p:nvSpPr>
          <p:cNvPr id="4" name="Prostokąt 3">
            <a:extLst>
              <a:ext uri="{FF2B5EF4-FFF2-40B4-BE49-F238E27FC236}">
                <a16:creationId xmlns:a16="http://schemas.microsoft.com/office/drawing/2014/main" id="{FED13F40-72BF-4901-85CB-7506666D57DD}"/>
              </a:ext>
            </a:extLst>
          </p:cNvPr>
          <p:cNvSpPr/>
          <p:nvPr/>
        </p:nvSpPr>
        <p:spPr>
          <a:xfrm>
            <a:off x="323528" y="1332751"/>
            <a:ext cx="8208912" cy="3046988"/>
          </a:xfrm>
          <a:prstGeom prst="rect">
            <a:avLst/>
          </a:prstGeom>
        </p:spPr>
        <p:txBody>
          <a:bodyPr wrap="square">
            <a:spAutoFit/>
          </a:bodyPr>
          <a:lstStyle/>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latin typeface="Arial" panose="020B0604020202020204" pitchFamily="34" charset="0"/>
            </a:endParaRPr>
          </a:p>
          <a:p>
            <a:endParaRPr lang="pl-PL" sz="1600" dirty="0">
              <a:effectLst/>
              <a:latin typeface="Arial" panose="020B0604020202020204" pitchFamily="34" charset="0"/>
            </a:endParaRPr>
          </a:p>
          <a:p>
            <a:endParaRPr lang="pl-PL" sz="1600" dirty="0">
              <a:effectLst/>
              <a:latin typeface="Arial" panose="020B0604020202020204" pitchFamily="34" charset="0"/>
            </a:endParaRPr>
          </a:p>
        </p:txBody>
      </p:sp>
      <p:sp>
        <p:nvSpPr>
          <p:cNvPr id="5" name="Prostokąt 4">
            <a:extLst>
              <a:ext uri="{FF2B5EF4-FFF2-40B4-BE49-F238E27FC236}">
                <a16:creationId xmlns:a16="http://schemas.microsoft.com/office/drawing/2014/main" id="{D52869F8-87D6-4DBC-8C8B-6835E6709FB0}"/>
              </a:ext>
            </a:extLst>
          </p:cNvPr>
          <p:cNvSpPr/>
          <p:nvPr/>
        </p:nvSpPr>
        <p:spPr>
          <a:xfrm>
            <a:off x="971600" y="1702083"/>
            <a:ext cx="6840760" cy="2031325"/>
          </a:xfrm>
          <a:prstGeom prst="rect">
            <a:avLst/>
          </a:prstGeom>
        </p:spPr>
        <p:txBody>
          <a:bodyPr wrap="square">
            <a:spAutoFit/>
          </a:bodyPr>
          <a:lstStyle/>
          <a:p>
            <a:pPr algn="just"/>
            <a:r>
              <a:rPr lang="pl-PL" b="1" dirty="0"/>
              <a:t>art. 485. § 3. </a:t>
            </a:r>
          </a:p>
          <a:p>
            <a:pPr algn="just"/>
            <a:endParaRPr lang="pl-PL" b="1" dirty="0"/>
          </a:p>
          <a:p>
            <a:pPr algn="just"/>
            <a:r>
              <a:rPr lang="pl-PL" dirty="0"/>
              <a:t>Sąd może wydać nakaz zapłaty, jeżeli bank dochodzi roszczenia na podstawie wyciągu z ksiąg bankowych podpisanego przez osoby upoważnione do składania oświadczeń w zakresie praw i obowiązków majątkowych banku i opatrzonego pieczęcią banku oraz dowodu doręczenia dłużnikowi pisemnego wezwania do zapłaty.</a:t>
            </a:r>
          </a:p>
        </p:txBody>
      </p:sp>
    </p:spTree>
    <p:extLst>
      <p:ext uri="{BB962C8B-B14F-4D97-AF65-F5344CB8AC3E}">
        <p14:creationId xmlns:p14="http://schemas.microsoft.com/office/powerpoint/2010/main" val="104912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a:latin typeface="Times New Roman" pitchFamily="18" charset="0"/>
                <a:cs typeface="Times New Roman" pitchFamily="18" charset="0"/>
              </a:rPr>
              <a:t>Postępowanie nakazowe a upominawcze</a:t>
            </a:r>
            <a:endParaRPr lang="pl-PL" sz="2800" dirty="0"/>
          </a:p>
        </p:txBody>
      </p:sp>
      <p:sp>
        <p:nvSpPr>
          <p:cNvPr id="3" name="Symbol zastępczy zawartości 2"/>
          <p:cNvSpPr>
            <a:spLocks noGrp="1"/>
          </p:cNvSpPr>
          <p:nvPr>
            <p:ph idx="1"/>
          </p:nvPr>
        </p:nvSpPr>
        <p:spPr/>
        <p:txBody>
          <a:bodyPr>
            <a:normAutofit/>
          </a:bodyPr>
          <a:lstStyle/>
          <a:p>
            <a:r>
              <a:rPr lang="pl-PL" sz="2000" b="0" dirty="0">
                <a:solidFill>
                  <a:srgbClr val="FF0000"/>
                </a:solidFill>
                <a:latin typeface="Franklin Gothic Medium" panose="020B0603020102020204" pitchFamily="34" charset="0"/>
                <a:cs typeface="Times New Roman" pitchFamily="18" charset="0"/>
              </a:rPr>
              <a:t>Korzyści postępowania nakazowego dla powoda:</a:t>
            </a:r>
          </a:p>
          <a:p>
            <a:endParaRPr lang="pl-PL" sz="2000" b="0" dirty="0">
              <a:latin typeface="Franklin Gothic Medium" panose="020B0603020102020204" pitchFamily="34" charset="0"/>
              <a:cs typeface="Times New Roman" pitchFamily="18" charset="0"/>
            </a:endParaRPr>
          </a:p>
          <a:p>
            <a:pPr marL="457200" indent="-457200">
              <a:lnSpc>
                <a:spcPct val="115000"/>
              </a:lnSpc>
              <a:spcAft>
                <a:spcPts val="0"/>
              </a:spcAft>
              <a:buAutoNum type="arabicPeriod"/>
            </a:pPr>
            <a:r>
              <a:rPr lang="pl-PL" sz="2000" b="0" dirty="0">
                <a:latin typeface="Franklin Gothic Medium" panose="020B0603020102020204" pitchFamily="34" charset="0"/>
                <a:cs typeface="Times New Roman" pitchFamily="18" charset="0"/>
              </a:rPr>
              <a:t>Taniej </a:t>
            </a:r>
          </a:p>
          <a:p>
            <a:pPr marL="457200" indent="-457200">
              <a:lnSpc>
                <a:spcPct val="115000"/>
              </a:lnSpc>
              <a:spcAft>
                <a:spcPts val="0"/>
              </a:spcAft>
              <a:buAutoNum type="arabicPeriod"/>
            </a:pPr>
            <a:r>
              <a:rPr lang="pl-PL" sz="2000" b="0" dirty="0">
                <a:latin typeface="Franklin Gothic Medium" panose="020B0603020102020204" pitchFamily="34" charset="0"/>
                <a:ea typeface="Times New Roman"/>
                <a:cs typeface="Times New Roman" pitchFamily="18" charset="0"/>
              </a:rPr>
              <a:t>Skuteczniej  </a:t>
            </a:r>
          </a:p>
          <a:p>
            <a:pPr marL="457200" indent="-457200">
              <a:lnSpc>
                <a:spcPct val="115000"/>
              </a:lnSpc>
              <a:spcAft>
                <a:spcPts val="0"/>
              </a:spcAft>
              <a:buAutoNum type="arabicPeriod"/>
            </a:pPr>
            <a:r>
              <a:rPr lang="pl-PL" sz="2000" b="0" dirty="0">
                <a:latin typeface="Franklin Gothic Medium" panose="020B0603020102020204" pitchFamily="34" charset="0"/>
                <a:ea typeface="Times New Roman"/>
                <a:cs typeface="Times New Roman" pitchFamily="18" charset="0"/>
              </a:rPr>
              <a:t>Szybciej</a:t>
            </a:r>
          </a:p>
          <a:p>
            <a:pPr marL="457200" indent="-457200">
              <a:lnSpc>
                <a:spcPct val="115000"/>
              </a:lnSpc>
              <a:spcAft>
                <a:spcPts val="0"/>
              </a:spcAft>
              <a:buAutoNum type="arabicPeriod"/>
            </a:pPr>
            <a:r>
              <a:rPr lang="pl-PL" sz="2000" b="0" dirty="0">
                <a:latin typeface="Franklin Gothic Medium" panose="020B0603020102020204" pitchFamily="34" charset="0"/>
                <a:ea typeface="Times New Roman"/>
                <a:cs typeface="Times New Roman" pitchFamily="18" charset="0"/>
              </a:rPr>
              <a:t>Efektywniej</a:t>
            </a:r>
          </a:p>
          <a:p>
            <a:endParaRPr lang="pl-PL" dirty="0"/>
          </a:p>
        </p:txBody>
      </p:sp>
    </p:spTree>
    <p:extLst>
      <p:ext uri="{BB962C8B-B14F-4D97-AF65-F5344CB8AC3E}">
        <p14:creationId xmlns:p14="http://schemas.microsoft.com/office/powerpoint/2010/main" val="396504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p:txBody>
          <a:bodyPr>
            <a:normAutofit fontScale="70000" lnSpcReduction="20000"/>
          </a:bodyPr>
          <a:lstStyle/>
          <a:p>
            <a:pPr algn="ctr"/>
            <a:r>
              <a:rPr lang="pl-PL" dirty="0">
                <a:solidFill>
                  <a:srgbClr val="FF0000"/>
                </a:solidFill>
                <a:latin typeface="+mj-lt"/>
              </a:rPr>
              <a:t>opłata </a:t>
            </a:r>
          </a:p>
          <a:p>
            <a:pPr algn="just"/>
            <a:r>
              <a:rPr lang="pl-PL" sz="2400" dirty="0">
                <a:latin typeface="+mj-lt"/>
                <a:cs typeface="Times New Roman"/>
              </a:rPr>
              <a:t>	</a:t>
            </a:r>
            <a:r>
              <a:rPr lang="pl-PL" sz="2400" dirty="0">
                <a:cs typeface="Times New Roman"/>
              </a:rPr>
              <a:t>o</a:t>
            </a:r>
            <a:r>
              <a:rPr lang="pl-PL" sz="2400" dirty="0">
                <a:ea typeface="Times New Roman"/>
                <a:cs typeface="Times New Roman"/>
              </a:rPr>
              <a:t>d pozwu w postępowaniu nakazowym pobiera się czwartą część opłaty (</a:t>
            </a:r>
            <a:r>
              <a:rPr lang="pl-PL" sz="2400" u="sng" dirty="0">
                <a:solidFill>
                  <a:srgbClr val="FF0000"/>
                </a:solidFill>
                <a:ea typeface="Times New Roman"/>
                <a:cs typeface="Times New Roman"/>
              </a:rPr>
              <a:t>art. 19 ust. 2</a:t>
            </a:r>
            <a:r>
              <a:rPr lang="pl-PL" sz="2400" dirty="0">
                <a:solidFill>
                  <a:srgbClr val="FF0000"/>
                </a:solidFill>
                <a:ea typeface="Times New Roman"/>
                <a:cs typeface="Times New Roman"/>
              </a:rPr>
              <a:t> KSCU</a:t>
            </a:r>
            <a:r>
              <a:rPr lang="pl-PL" sz="2400" dirty="0">
                <a:ea typeface="Times New Roman"/>
                <a:cs typeface="Times New Roman"/>
              </a:rPr>
              <a:t>).</a:t>
            </a:r>
          </a:p>
          <a:p>
            <a:pPr algn="just"/>
            <a:endParaRPr lang="pl-PL" sz="2400" dirty="0">
              <a:ea typeface="Times New Roman"/>
              <a:cs typeface="Times New Roman"/>
            </a:endParaRPr>
          </a:p>
          <a:p>
            <a:pPr algn="just"/>
            <a:r>
              <a:rPr lang="pl-PL" sz="2400" dirty="0">
                <a:ea typeface="Times New Roman"/>
                <a:cs typeface="Times New Roman"/>
              </a:rPr>
              <a:t>	Opłata ta należna jest także wtedy, gdy pozew w postępowaniu nakazowym wnoszony jest w sprawie podlegającej rozpoznaniu w postępowaniu uproszczonym (</a:t>
            </a:r>
            <a:r>
              <a:rPr lang="pl-PL" sz="2400" dirty="0" err="1">
                <a:ea typeface="Times New Roman"/>
                <a:cs typeface="Times New Roman"/>
              </a:rPr>
              <a:t>uchw</a:t>
            </a:r>
            <a:r>
              <a:rPr lang="pl-PL" sz="2400" dirty="0">
                <a:ea typeface="Times New Roman"/>
                <a:cs typeface="Times New Roman"/>
              </a:rPr>
              <a:t>. SN z 7.12.2007 r., </a:t>
            </a:r>
            <a:r>
              <a:rPr lang="pl-PL" sz="2400" u="sng" dirty="0">
                <a:ea typeface="Times New Roman"/>
                <a:cs typeface="Times New Roman"/>
                <a:hlinkClick r:id="rId2"/>
              </a:rPr>
              <a:t>III CZP 118/07</a:t>
            </a:r>
            <a:r>
              <a:rPr lang="pl-PL" sz="2400" dirty="0">
                <a:ea typeface="Times New Roman"/>
                <a:cs typeface="Times New Roman"/>
              </a:rPr>
              <a:t>, OSNC 2008, Nr 12, poz. 135). </a:t>
            </a:r>
            <a:endParaRPr lang="pl-PL" sz="2000" dirty="0">
              <a:ea typeface="Calibri"/>
              <a:cs typeface="Times New Roman"/>
            </a:endParaRPr>
          </a:p>
          <a:p>
            <a:endParaRPr lang="pl-PL" sz="2400" dirty="0">
              <a:latin typeface="Times New Roman"/>
              <a:ea typeface="Times New Roman"/>
              <a:cs typeface="Times New Roman"/>
            </a:endParaRPr>
          </a:p>
          <a:p>
            <a:endParaRPr lang="pl-PL" dirty="0"/>
          </a:p>
        </p:txBody>
      </p:sp>
      <p:sp>
        <p:nvSpPr>
          <p:cNvPr id="4" name="Symbol zastępczy zawartości 3"/>
          <p:cNvSpPr>
            <a:spLocks noGrp="1"/>
          </p:cNvSpPr>
          <p:nvPr>
            <p:ph sz="half" idx="2"/>
          </p:nvPr>
        </p:nvSpPr>
        <p:spPr/>
        <p:txBody>
          <a:bodyPr>
            <a:normAutofit fontScale="70000" lnSpcReduction="20000"/>
          </a:bodyPr>
          <a:lstStyle/>
          <a:p>
            <a:pPr algn="ctr"/>
            <a:r>
              <a:rPr lang="pl-PL" dirty="0">
                <a:solidFill>
                  <a:srgbClr val="FF0000"/>
                </a:solidFill>
                <a:latin typeface="+mj-lt"/>
              </a:rPr>
              <a:t>opłata </a:t>
            </a:r>
          </a:p>
          <a:p>
            <a:pPr algn="just"/>
            <a:r>
              <a:rPr lang="pl-PL" sz="2400" dirty="0">
                <a:latin typeface="Times New Roman" pitchFamily="18" charset="0"/>
                <a:cs typeface="Times New Roman" pitchFamily="18" charset="0"/>
              </a:rPr>
              <a:t>	</a:t>
            </a:r>
            <a:r>
              <a:rPr lang="pl-PL" sz="2400" dirty="0">
                <a:cs typeface="Times New Roman" pitchFamily="18" charset="0"/>
              </a:rPr>
              <a:t>Od pozwu w postępowaniu upominawczym pobiera się stosunkową w wysokości 5% wartości przedmiotu sporu lub przedmiotu zaskarżenia, jednak nie mniej niż 30 złotych i nie więcej niż 100 000 złotych (</a:t>
            </a:r>
            <a:r>
              <a:rPr lang="pl-PL" sz="2400" dirty="0">
                <a:solidFill>
                  <a:srgbClr val="FF0000"/>
                </a:solidFill>
                <a:cs typeface="Times New Roman" pitchFamily="18" charset="0"/>
              </a:rPr>
              <a:t>art. 13 ust. 1 KSCU</a:t>
            </a:r>
            <a:r>
              <a:rPr lang="pl-PL" sz="2400" dirty="0">
                <a:cs typeface="Times New Roman" pitchFamily="18" charset="0"/>
              </a:rPr>
              <a:t>).</a:t>
            </a:r>
          </a:p>
          <a:p>
            <a:pPr algn="just"/>
            <a:r>
              <a:rPr lang="pl-PL" sz="2400" dirty="0">
                <a:cs typeface="Times New Roman" pitchFamily="18" charset="0"/>
              </a:rPr>
              <a:t>	Sąd zwraca ¾ wniesionej opłaty w przypadku uprawomocnienia się nakazu zapłaty (</a:t>
            </a:r>
            <a:r>
              <a:rPr lang="pl-PL" sz="2400" dirty="0">
                <a:solidFill>
                  <a:srgbClr val="FF0000"/>
                </a:solidFill>
                <a:cs typeface="Times New Roman" pitchFamily="18" charset="0"/>
              </a:rPr>
              <a:t>art. 79 ust. 1 </a:t>
            </a:r>
            <a:r>
              <a:rPr lang="pl-PL" sz="2400" dirty="0" err="1">
                <a:solidFill>
                  <a:srgbClr val="FF0000"/>
                </a:solidFill>
                <a:cs typeface="Times New Roman" pitchFamily="18" charset="0"/>
              </a:rPr>
              <a:t>pkt</a:t>
            </a:r>
            <a:r>
              <a:rPr lang="pl-PL" sz="2400" dirty="0">
                <a:solidFill>
                  <a:srgbClr val="FF0000"/>
                </a:solidFill>
                <a:cs typeface="Times New Roman" pitchFamily="18" charset="0"/>
              </a:rPr>
              <a:t> 2 c KSCU</a:t>
            </a:r>
            <a:r>
              <a:rPr lang="pl-PL" sz="2400" dirty="0">
                <a:cs typeface="Times New Roman" pitchFamily="18" charset="0"/>
              </a:rPr>
              <a:t>)</a:t>
            </a:r>
          </a:p>
        </p:txBody>
      </p:sp>
      <p:sp>
        <p:nvSpPr>
          <p:cNvPr id="2" name="Tytuł 1"/>
          <p:cNvSpPr>
            <a:spLocks noGrp="1"/>
          </p:cNvSpPr>
          <p:nvPr>
            <p:ph type="title"/>
          </p:nvPr>
        </p:nvSpPr>
        <p:spPr/>
        <p:txBody>
          <a:bodyPr>
            <a:normAutofit/>
          </a:bodyPr>
          <a:lstStyle/>
          <a:p>
            <a:pPr algn="ctr"/>
            <a:r>
              <a:rPr lang="pl-PL" sz="2800" b="1" dirty="0">
                <a:latin typeface="Times New Roman" pitchFamily="18" charset="0"/>
                <a:cs typeface="Times New Roman" pitchFamily="18" charset="0"/>
              </a:rPr>
              <a:t>taniej</a:t>
            </a:r>
          </a:p>
        </p:txBody>
      </p:sp>
    </p:spTree>
    <p:extLst>
      <p:ext uri="{BB962C8B-B14F-4D97-AF65-F5344CB8AC3E}">
        <p14:creationId xmlns:p14="http://schemas.microsoft.com/office/powerpoint/2010/main" val="3866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latin typeface="Franklin Gothic Medium" panose="020B0603020102020204" pitchFamily="34" charset="0"/>
                <a:cs typeface="Times New Roman" pitchFamily="18" charset="0"/>
              </a:rPr>
              <a:t>Skuteczniej</a:t>
            </a:r>
          </a:p>
        </p:txBody>
      </p:sp>
      <p:sp>
        <p:nvSpPr>
          <p:cNvPr id="3" name="Symbol zastępczy zawartości 2"/>
          <p:cNvSpPr>
            <a:spLocks noGrp="1"/>
          </p:cNvSpPr>
          <p:nvPr>
            <p:ph idx="1"/>
          </p:nvPr>
        </p:nvSpPr>
        <p:spPr/>
        <p:txBody>
          <a:bodyPr/>
          <a:lstStyle/>
          <a:p>
            <a:endParaRPr lang="pl-PL" dirty="0"/>
          </a:p>
          <a:p>
            <a:r>
              <a:rPr lang="pl-PL" dirty="0"/>
              <a:t>Art. 492 par. 1 k.p.c.</a:t>
            </a:r>
          </a:p>
          <a:p>
            <a:pPr algn="just"/>
            <a:r>
              <a:rPr lang="pl-PL" dirty="0"/>
              <a:t>	</a:t>
            </a:r>
          </a:p>
          <a:p>
            <a:pPr algn="just"/>
            <a:r>
              <a:rPr lang="pl-PL" dirty="0"/>
              <a:t>	</a:t>
            </a:r>
            <a:r>
              <a:rPr lang="pl-PL" dirty="0">
                <a:solidFill>
                  <a:srgbClr val="FF0000"/>
                </a:solidFill>
              </a:rPr>
              <a:t>Nakaz zapłaty z chwilą wydania stanowi tytuł zabezpieczenia, wykonalny bez nadawania mu klauzuli wykonalności. </a:t>
            </a:r>
            <a:r>
              <a:rPr lang="pl-PL" dirty="0"/>
              <a:t>Kwota zasądzona nakazem wraz z wymagalnymi odsetkami stanowi sumę, której złożenie przez dłużnika na rachunek depozytowy Ministra Finansów w rozumieniu przepisów o finansach publicznych, zwany dalej "rachunkiem depozytowym Ministra Finansów", wystarczy do zabezpieczenia. Jeżeli nakaz zobowiązuje do wydania rzeczy zamiennych, do zabezpieczenia wystarczy złożenie sumy równej wartości przedmiotu sporu.</a:t>
            </a:r>
          </a:p>
        </p:txBody>
      </p:sp>
    </p:spTree>
    <p:extLst>
      <p:ext uri="{BB962C8B-B14F-4D97-AF65-F5344CB8AC3E}">
        <p14:creationId xmlns:p14="http://schemas.microsoft.com/office/powerpoint/2010/main" val="263492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cs typeface="Times New Roman" pitchFamily="18" charset="0"/>
              </a:rPr>
              <a:t>Skuteczniej</a:t>
            </a:r>
          </a:p>
        </p:txBody>
      </p:sp>
      <p:sp>
        <p:nvSpPr>
          <p:cNvPr id="3" name="Symbol zastępczy zawartości 2"/>
          <p:cNvSpPr>
            <a:spLocks noGrp="1"/>
          </p:cNvSpPr>
          <p:nvPr>
            <p:ph idx="1"/>
          </p:nvPr>
        </p:nvSpPr>
        <p:spPr/>
        <p:txBody>
          <a:bodyPr/>
          <a:lstStyle/>
          <a:p>
            <a:pPr algn="just"/>
            <a:endParaRPr lang="pl-PL" dirty="0">
              <a:latin typeface="Times New Roman" panose="02020603050405020304" pitchFamily="18" charset="0"/>
              <a:cs typeface="Times New Roman" panose="02020603050405020304" pitchFamily="18" charset="0"/>
            </a:endParaRPr>
          </a:p>
          <a:p>
            <a:pPr algn="just"/>
            <a:endParaRPr lang="pl-PL" dirty="0">
              <a:latin typeface="Times New Roman" panose="02020603050405020304" pitchFamily="18" charset="0"/>
              <a:cs typeface="Times New Roman" panose="02020603050405020304" pitchFamily="18" charset="0"/>
            </a:endParaRPr>
          </a:p>
          <a:p>
            <a:pPr algn="just"/>
            <a:r>
              <a:rPr lang="pl-PL" dirty="0">
                <a:cs typeface="Times New Roman" panose="02020603050405020304" pitchFamily="18" charset="0"/>
              </a:rPr>
              <a:t>	art. 491 § 1 k.p.c.</a:t>
            </a:r>
          </a:p>
          <a:p>
            <a:pPr algn="just"/>
            <a:r>
              <a:rPr lang="pl-PL" dirty="0">
                <a:cs typeface="Times New Roman" panose="02020603050405020304" pitchFamily="18" charset="0"/>
              </a:rPr>
              <a:t>	</a:t>
            </a:r>
          </a:p>
          <a:p>
            <a:pPr algn="just"/>
            <a:r>
              <a:rPr lang="pl-PL" dirty="0">
                <a:cs typeface="Times New Roman" panose="02020603050405020304" pitchFamily="18" charset="0"/>
              </a:rPr>
              <a:t>	Nakaz zapłaty wydany na podstawie weksla, warrantu, rewersu lub czeku staje się natychmiast wykonalny po upływie dwóch tygodni od dnia jego doręczenia.</a:t>
            </a:r>
          </a:p>
        </p:txBody>
      </p:sp>
    </p:spTree>
    <p:extLst>
      <p:ext uri="{BB962C8B-B14F-4D97-AF65-F5344CB8AC3E}">
        <p14:creationId xmlns:p14="http://schemas.microsoft.com/office/powerpoint/2010/main" val="29642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5718" y="404664"/>
            <a:ext cx="7520940" cy="548640"/>
          </a:xfrm>
        </p:spPr>
        <p:txBody>
          <a:bodyPr>
            <a:normAutofit/>
          </a:bodyPr>
          <a:lstStyle/>
          <a:p>
            <a:pPr algn="ctr"/>
            <a:r>
              <a:rPr lang="pl-PL" sz="2800" b="1" dirty="0">
                <a:cs typeface="Times New Roman" pitchFamily="18" charset="0"/>
              </a:rPr>
              <a:t>Szybciej</a:t>
            </a:r>
          </a:p>
        </p:txBody>
      </p:sp>
      <p:sp>
        <p:nvSpPr>
          <p:cNvPr id="3" name="Symbol zastępczy zawartości 2"/>
          <p:cNvSpPr>
            <a:spLocks noGrp="1"/>
          </p:cNvSpPr>
          <p:nvPr>
            <p:ph idx="1"/>
          </p:nvPr>
        </p:nvSpPr>
        <p:spPr>
          <a:xfrm>
            <a:off x="822960" y="1100628"/>
            <a:ext cx="7520940" cy="3912548"/>
          </a:xfrm>
        </p:spPr>
        <p:txBody>
          <a:bodyPr>
            <a:normAutofit fontScale="92500" lnSpcReduction="10000"/>
          </a:bodyPr>
          <a:lstStyle/>
          <a:p>
            <a:pPr algn="just"/>
            <a:endParaRPr lang="pl-PL" dirty="0">
              <a:latin typeface="Times New Roman" panose="02020603050405020304" pitchFamily="18" charset="0"/>
              <a:cs typeface="Times New Roman" panose="02020603050405020304" pitchFamily="18" charset="0"/>
            </a:endParaRPr>
          </a:p>
          <a:p>
            <a:pPr algn="just"/>
            <a:r>
              <a:rPr lang="pl-PL" dirty="0">
                <a:cs typeface="Times New Roman" panose="02020603050405020304" pitchFamily="18" charset="0"/>
              </a:rPr>
              <a:t>Art. 486 par. 2 k.p.c.</a:t>
            </a:r>
          </a:p>
          <a:p>
            <a:pPr algn="just"/>
            <a:r>
              <a:rPr lang="pl-PL" dirty="0">
                <a:cs typeface="Times New Roman" panose="02020603050405020304" pitchFamily="18" charset="0"/>
              </a:rPr>
              <a:t>Art. 486. § 1. W razie braku podstaw do wydania nakazu zapłaty, przewodniczący wyznacza rozprawę, chyba że sprawa może być rozpoznana na posiedzeniu niejawnym.</a:t>
            </a:r>
          </a:p>
          <a:p>
            <a:pPr algn="just"/>
            <a:r>
              <a:rPr lang="pl-PL" dirty="0">
                <a:cs typeface="Times New Roman" panose="02020603050405020304" pitchFamily="18" charset="0"/>
              </a:rPr>
              <a:t>§ 2</a:t>
            </a:r>
            <a:r>
              <a:rPr lang="pl-PL" dirty="0">
                <a:solidFill>
                  <a:srgbClr val="FF0000"/>
                </a:solidFill>
                <a:cs typeface="Times New Roman" panose="02020603050405020304" pitchFamily="18" charset="0"/>
              </a:rPr>
              <a:t>. W sprawach, o których mowa w art. 485 § 2a, sąd wydaje nakaz zapłaty, a w razie braku podstaw do jego wydania przewodniczący wyznacza rozprawę albo posiedzenie niejawne nie później niż przed upływem 2 miesięcy od dnia wniesienia pozwu albo od dnia uzupełnienia braków pozwu.</a:t>
            </a:r>
          </a:p>
          <a:p>
            <a:pPr algn="just"/>
            <a:endParaRPr lang="pl-PL" dirty="0">
              <a:cs typeface="Times New Roman" panose="02020603050405020304" pitchFamily="18" charset="0"/>
            </a:endParaRPr>
          </a:p>
          <a:p>
            <a:pPr algn="just"/>
            <a:r>
              <a:rPr lang="pl-PL" dirty="0">
                <a:cs typeface="Times New Roman" panose="02020603050405020304" pitchFamily="18" charset="0"/>
              </a:rPr>
              <a:t>Termin ten ma znaczenie instrukcyjne.</a:t>
            </a:r>
          </a:p>
          <a:p>
            <a:pPr algn="just"/>
            <a:r>
              <a:rPr lang="pl-PL" dirty="0">
                <a:cs typeface="Times New Roman" panose="02020603050405020304" pitchFamily="18" charset="0"/>
              </a:rPr>
              <a:t> 	Naruszenie tego przepisu może być jednak brane pod uwagę przy rozpoznawaniu skargi na przewlekłość postępowania wniesionej na podstawie ustawy z 17.6.2004 r. o skardze na naruszenie prawa strony do rozpoznania sprawy w postępowaniu przygotowawczym prowadzonym lub nadzorowanym przez prokuratora i postępowaniu sądowym bez nieuzasadnionej zwłoki (</a:t>
            </a:r>
            <a:r>
              <a:rPr lang="pl-PL" dirty="0" err="1">
                <a:cs typeface="Times New Roman" panose="02020603050405020304" pitchFamily="18" charset="0"/>
              </a:rPr>
              <a:t>Dz.U</a:t>
            </a:r>
            <a:r>
              <a:rPr lang="pl-PL" dirty="0">
                <a:cs typeface="Times New Roman" panose="02020603050405020304" pitchFamily="18" charset="0"/>
              </a:rPr>
              <a:t>. Nr 179, poz. 1843 ze zm.).</a:t>
            </a:r>
          </a:p>
        </p:txBody>
      </p:sp>
    </p:spTree>
    <p:extLst>
      <p:ext uri="{BB962C8B-B14F-4D97-AF65-F5344CB8AC3E}">
        <p14:creationId xmlns:p14="http://schemas.microsoft.com/office/powerpoint/2010/main" val="73754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a:t>Projektowana Zmiana Kodeksu postępowania Cywilnego</a:t>
            </a:r>
          </a:p>
        </p:txBody>
      </p:sp>
      <p:sp>
        <p:nvSpPr>
          <p:cNvPr id="3" name="Symbol zastępczy zawartości 2"/>
          <p:cNvSpPr>
            <a:spLocks noGrp="1"/>
          </p:cNvSpPr>
          <p:nvPr>
            <p:ph idx="1"/>
          </p:nvPr>
        </p:nvSpPr>
        <p:spPr/>
        <p:txBody>
          <a:bodyPr>
            <a:normAutofit/>
          </a:bodyPr>
          <a:lstStyle/>
          <a:p>
            <a:pPr>
              <a:lnSpc>
                <a:spcPct val="115000"/>
              </a:lnSpc>
              <a:spcAft>
                <a:spcPts val="0"/>
              </a:spcAft>
            </a:pPr>
            <a:r>
              <a:rPr lang="pl-PL" sz="2000" dirty="0">
                <a:latin typeface="Times New Roman"/>
                <a:ea typeface="Times New Roman"/>
                <a:cs typeface="Times New Roman"/>
              </a:rPr>
              <a:t> </a:t>
            </a:r>
          </a:p>
          <a:p>
            <a:endParaRPr lang="pl-PL" dirty="0"/>
          </a:p>
        </p:txBody>
      </p:sp>
      <p:sp>
        <p:nvSpPr>
          <p:cNvPr id="4" name="Prostokąt 3">
            <a:extLst>
              <a:ext uri="{FF2B5EF4-FFF2-40B4-BE49-F238E27FC236}">
                <a16:creationId xmlns:a16="http://schemas.microsoft.com/office/drawing/2014/main" id="{FED13F40-72BF-4901-85CB-7506666D57DD}"/>
              </a:ext>
            </a:extLst>
          </p:cNvPr>
          <p:cNvSpPr/>
          <p:nvPr/>
        </p:nvSpPr>
        <p:spPr>
          <a:xfrm>
            <a:off x="323528" y="1332751"/>
            <a:ext cx="8208912" cy="3785652"/>
          </a:xfrm>
          <a:prstGeom prst="rect">
            <a:avLst/>
          </a:prstGeom>
        </p:spPr>
        <p:txBody>
          <a:bodyPr wrap="square">
            <a:spAutoFit/>
          </a:bodyPr>
          <a:lstStyle/>
          <a:p>
            <a:r>
              <a:rPr lang="pl-PL" sz="1600" b="1" dirty="0">
                <a:solidFill>
                  <a:srgbClr val="FF0000"/>
                </a:solidFill>
                <a:latin typeface="Arial" panose="020B0604020202020204" pitchFamily="34" charset="0"/>
              </a:rPr>
              <a:t>W PRZYSZŁOŚCI:</a:t>
            </a:r>
          </a:p>
          <a:p>
            <a:endParaRPr lang="pl-PL" sz="1600" dirty="0">
              <a:latin typeface="Arial" panose="020B0604020202020204" pitchFamily="34" charset="0"/>
            </a:endParaRPr>
          </a:p>
          <a:p>
            <a:r>
              <a:rPr lang="pl-PL" sz="1600" dirty="0">
                <a:latin typeface="Arial" panose="020B0604020202020204" pitchFamily="34" charset="0"/>
              </a:rPr>
              <a:t>157) w art. 485:</a:t>
            </a:r>
          </a:p>
          <a:p>
            <a:r>
              <a:rPr lang="pl-PL" sz="1600" dirty="0">
                <a:latin typeface="Arial" panose="020B0604020202020204" pitchFamily="34" charset="0"/>
              </a:rPr>
              <a:t>a) § 1 otrzymuje brzmienie:</a:t>
            </a:r>
          </a:p>
          <a:p>
            <a:r>
              <a:rPr lang="pl-PL" sz="1600" dirty="0">
                <a:latin typeface="Arial" panose="020B0604020202020204" pitchFamily="34" charset="0"/>
              </a:rPr>
              <a:t>„§1.Nakaz zapłaty wydaje się, jeżeli fakty uzasadniające dochodzone </a:t>
            </a:r>
          </a:p>
          <a:p>
            <a:r>
              <a:rPr lang="pl-PL" sz="1600" dirty="0">
                <a:latin typeface="Arial" panose="020B0604020202020204" pitchFamily="34" charset="0"/>
              </a:rPr>
              <a:t>żądanie są udowodnione dołączonym do pozwu:</a:t>
            </a:r>
          </a:p>
          <a:p>
            <a:r>
              <a:rPr lang="pl-PL" sz="1600" dirty="0">
                <a:latin typeface="Arial" panose="020B0604020202020204" pitchFamily="34" charset="0"/>
              </a:rPr>
              <a:t>1) dokumentem urzędowym;</a:t>
            </a:r>
          </a:p>
          <a:p>
            <a:r>
              <a:rPr lang="pl-PL" sz="1600" dirty="0">
                <a:latin typeface="Arial" panose="020B0604020202020204" pitchFamily="34" charset="0"/>
              </a:rPr>
              <a:t>2) zaakceptowanym przez dłużnika rachunkiem;</a:t>
            </a:r>
          </a:p>
          <a:p>
            <a:r>
              <a:rPr lang="pl-PL" sz="1600" dirty="0">
                <a:latin typeface="Arial" panose="020B0604020202020204" pitchFamily="34" charset="0"/>
              </a:rPr>
              <a:t>3) wezwaniem dłużnika do zapłaty i pisemnym oświadczeniem dłużnika o uznaniu długu.”,</a:t>
            </a:r>
          </a:p>
          <a:p>
            <a:r>
              <a:rPr lang="pl-PL" sz="1600" b="1" dirty="0">
                <a:solidFill>
                  <a:srgbClr val="FF0000"/>
                </a:solidFill>
                <a:latin typeface="Arial" panose="020B0604020202020204" pitchFamily="34" charset="0"/>
              </a:rPr>
              <a:t>b) uchyla się § 3,</a:t>
            </a:r>
          </a:p>
          <a:p>
            <a:r>
              <a:rPr lang="pl-PL" sz="1600" dirty="0">
                <a:latin typeface="Arial" panose="020B0604020202020204" pitchFamily="34" charset="0"/>
              </a:rPr>
              <a:t>c) § 4 otrzymuje brzmienie:</a:t>
            </a:r>
          </a:p>
          <a:p>
            <a:r>
              <a:rPr lang="pl-PL" sz="1600" dirty="0">
                <a:latin typeface="Arial" panose="020B0604020202020204" pitchFamily="34" charset="0"/>
              </a:rPr>
              <a:t>„§4. Jeżeli nie dołączono oryginału weksla, czeku, warrantu lub rewersu, </a:t>
            </a:r>
          </a:p>
          <a:p>
            <a:r>
              <a:rPr lang="pl-PL" sz="1600" dirty="0">
                <a:latin typeface="Arial" panose="020B0604020202020204" pitchFamily="34" charset="0"/>
              </a:rPr>
              <a:t>przewodniczący wzywa powoda do ich złożenia do akt pod rygorem zwrotu pozwu </a:t>
            </a:r>
          </a:p>
          <a:p>
            <a:r>
              <a:rPr lang="pl-PL" sz="1600" dirty="0">
                <a:latin typeface="Arial" panose="020B0604020202020204" pitchFamily="34" charset="0"/>
              </a:rPr>
              <a:t>na podstawie art. 130.”;</a:t>
            </a:r>
            <a:endParaRPr lang="pl-PL" sz="1600" dirty="0">
              <a:effectLst/>
              <a:latin typeface="Arial" panose="020B0604020202020204" pitchFamily="34" charset="0"/>
            </a:endParaRPr>
          </a:p>
        </p:txBody>
      </p:sp>
    </p:spTree>
    <p:extLst>
      <p:ext uri="{BB962C8B-B14F-4D97-AF65-F5344CB8AC3E}">
        <p14:creationId xmlns:p14="http://schemas.microsoft.com/office/powerpoint/2010/main" val="1365946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ą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Kąt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ą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1163</Words>
  <Application>Microsoft Office PowerPoint</Application>
  <PresentationFormat>Pokaz na ekranie (4:3)</PresentationFormat>
  <Paragraphs>234</Paragraphs>
  <Slides>29</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29</vt:i4>
      </vt:variant>
    </vt:vector>
  </HeadingPairs>
  <TitlesOfParts>
    <vt:vector size="37" baseType="lpstr">
      <vt:lpstr>Arial</vt:lpstr>
      <vt:lpstr>Calibri</vt:lpstr>
      <vt:lpstr>Franklin Gothic Book</vt:lpstr>
      <vt:lpstr>Franklin Gothic Medium</vt:lpstr>
      <vt:lpstr>Times New Roman</vt:lpstr>
      <vt:lpstr>Tunga</vt:lpstr>
      <vt:lpstr>Wingdings</vt:lpstr>
      <vt:lpstr>Kąty</vt:lpstr>
      <vt:lpstr>Dr hab. Anna Hrycaj</vt:lpstr>
      <vt:lpstr>Dochodzenie roszczeń banku przed sądem obecnie:</vt:lpstr>
      <vt:lpstr>Dochodzenie roszczeń banku przed sądem</vt:lpstr>
      <vt:lpstr>Postępowanie nakazowe a upominawcze</vt:lpstr>
      <vt:lpstr>taniej</vt:lpstr>
      <vt:lpstr>Skuteczniej</vt:lpstr>
      <vt:lpstr>Skuteczniej</vt:lpstr>
      <vt:lpstr>Szybciej</vt:lpstr>
      <vt:lpstr>Projektowana Zmiana Kodeksu postępowania Cywilnego</vt:lpstr>
      <vt:lpstr>Projektowana Zmiana Kodeksu postępowania Cywilnego</vt:lpstr>
      <vt:lpstr>Dochodzenie roszczeń banku przed sądem obecnie:</vt:lpstr>
      <vt:lpstr>Prezentacja programu PowerPoint</vt:lpstr>
      <vt:lpstr>1. Oryginały dokumentów</vt:lpstr>
      <vt:lpstr>2. Dokładne określenie żądania</vt:lpstr>
      <vt:lpstr>2. Dokładne określenie żądania</vt:lpstr>
      <vt:lpstr>2. Dokładne określenie żądania</vt:lpstr>
      <vt:lpstr>2. Dokładne określenie żądania</vt:lpstr>
      <vt:lpstr>3. Żądanie Odsetek</vt:lpstr>
      <vt:lpstr>3. Żądanie Odsetek</vt:lpstr>
      <vt:lpstr>3. Żądanie Odsetek</vt:lpstr>
      <vt:lpstr>3. Żądanie Odsetek</vt:lpstr>
      <vt:lpstr>3. Żądanie Odsetek</vt:lpstr>
      <vt:lpstr>4. Wezwanie do zapłaty</vt:lpstr>
      <vt:lpstr>Wyciąg z ksiąg banku</vt:lpstr>
      <vt:lpstr>4. Wezwanie do zapłaty</vt:lpstr>
      <vt:lpstr>Od 4. Wezwanie do zapłatyowiedzalność a dłużnik hipoteczny </vt:lpstr>
      <vt:lpstr>Odpowiedzialność in solidum a dłużnik hipoteczny</vt:lpstr>
      <vt:lpstr>Pozew</vt:lpstr>
      <vt:lpstr>Pozew</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Anna Hrycaj</dc:creator>
  <cp:lastModifiedBy>Anna Hrycaj</cp:lastModifiedBy>
  <cp:revision>22</cp:revision>
  <dcterms:created xsi:type="dcterms:W3CDTF">2018-03-23T09:40:05Z</dcterms:created>
  <dcterms:modified xsi:type="dcterms:W3CDTF">2018-04-22T09:59:55Z</dcterms:modified>
</cp:coreProperties>
</file>