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2" r:id="rId6"/>
    <p:sldId id="265" r:id="rId7"/>
    <p:sldId id="263" r:id="rId8"/>
    <p:sldId id="267" r:id="rId9"/>
    <p:sldId id="266" r:id="rId10"/>
    <p:sldId id="269" r:id="rId11"/>
    <p:sldId id="268" r:id="rId12"/>
    <p:sldId id="264" r:id="rId13"/>
    <p:sldId id="270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74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E49EE-5321-4B13-AF5A-F793D88D1CD7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D350B-8B52-42EB-80F6-CC0D9222EC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28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D832-11D8-4A08-8241-F8D6C0D1F074}" type="datetime1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49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E072-E822-4B63-A56B-6407D2018D3F}" type="datetime1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39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9002-B8F0-4509-9765-6602D05A1ABF}" type="datetime1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408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31B1-476D-47BE-864A-023A975C35F5}" type="datetime1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29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9184-F196-4A7B-88D2-099CB400B705}" type="datetime1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82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ABE6-0E5C-42B3-A9EA-8939BAD4DC91}" type="datetime1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04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6DF-B530-46E0-93C6-420143DD9A49}" type="datetime1">
              <a:rPr lang="pl-PL" smtClean="0"/>
              <a:t>22.04.2018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11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27C6-50F0-4B33-9B7A-A1BD6B545610}" type="datetime1">
              <a:rPr lang="pl-PL" smtClean="0"/>
              <a:t>22.04.2018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41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BD22-FECE-48CB-902E-DC2A4BB4F48E}" type="datetime1">
              <a:rPr lang="pl-PL" smtClean="0"/>
              <a:t>22.04.2018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44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FA77-5E20-4977-8B48-DCF15115915E}" type="datetime1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32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440-E50E-40C4-9D21-8AB63CAEF192}" type="datetime1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90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B061E-888D-4286-8586-C368DDF2B8F1}" type="datetime1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B3AC-69A5-4195-8EAD-CE4B36E0D9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20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49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1741"/>
          </a:xfrm>
        </p:spPr>
        <p:txBody>
          <a:bodyPr>
            <a:normAutofit/>
          </a:bodyPr>
          <a:lstStyle/>
          <a:p>
            <a:r>
              <a:rPr lang="pl-PL" sz="3600" b="1" dirty="0"/>
              <a:t>Narzędzia odzyskiwania 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61533"/>
            <a:ext cx="7886700" cy="4915430"/>
          </a:xfrm>
        </p:spPr>
        <p:txBody>
          <a:bodyPr>
            <a:normAutofit fontScale="92500"/>
          </a:bodyPr>
          <a:lstStyle/>
          <a:p>
            <a:r>
              <a:rPr lang="pl-PL" dirty="0"/>
              <a:t>Egzekucja przez zarząd przymusowy (art. 1064</a:t>
            </a:r>
            <a:r>
              <a:rPr lang="pl-PL" baseline="30000" dirty="0"/>
              <a:t>1-13 </a:t>
            </a:r>
            <a:r>
              <a:rPr lang="pl-PL" dirty="0"/>
              <a:t>KPC)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Proces przypominający restrukturyzację sądową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Zarządca wybrany przez sąd i posiadający licencję doradcy restrukturyzacyjnego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Procedura trudna, rzadko stosowana i nie lubiana przez sądy</a:t>
            </a:r>
          </a:p>
          <a:p>
            <a:r>
              <a:rPr lang="pl-PL" dirty="0"/>
              <a:t>Egzekucja przez sprzedaż przedsiębiorstwa (art. 1064</a:t>
            </a:r>
            <a:r>
              <a:rPr lang="pl-PL" baseline="30000" dirty="0"/>
              <a:t>14-23 </a:t>
            </a:r>
            <a:r>
              <a:rPr lang="pl-PL" dirty="0"/>
              <a:t>KPC)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Proces przypominający egzekucję z nieruchomości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 trakcie procedury przedsiębiorstwo jest zarządzane przymusowo na zasadach egzekucji przez zarząd przymusowy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 praktyce procedura niestosowana i tym bardziej nie lubiana przez sądy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20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1741"/>
          </a:xfrm>
        </p:spPr>
        <p:txBody>
          <a:bodyPr>
            <a:normAutofit/>
          </a:bodyPr>
          <a:lstStyle/>
          <a:p>
            <a:r>
              <a:rPr lang="pl-PL" sz="3600" b="1" dirty="0"/>
              <a:t>Narzędzia odzyskiwania 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61533"/>
            <a:ext cx="7886700" cy="4915430"/>
          </a:xfrm>
        </p:spPr>
        <p:txBody>
          <a:bodyPr>
            <a:normAutofit/>
          </a:bodyPr>
          <a:lstStyle/>
          <a:p>
            <a:r>
              <a:rPr lang="pl-PL" dirty="0"/>
              <a:t>Postępowanie restrukturyzacyjne (poza PZU)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Proces sformalizowany i często kosztowny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Brak realnego wpływu wierzyciela na większość procesu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Postępowanie preferuje prawa dłużnika (a częściej właściciela Firmy) kosztem wierzycieli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Niewystarczająca profesjonalizacja sądów i doradców restrukturyzacyjnych w szczególności w przypadku postępowań sanacyjnych. Szczególnie widoczny brak przygotowania ekonomicznego i zarządczego.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Notoryczne pozostawianie zarządu w rękach dotychczasowych osób w postępowaniach sanacyjnych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Niska skuteczność postępowań (w szczególności sanacyjnych)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00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1741"/>
          </a:xfrm>
        </p:spPr>
        <p:txBody>
          <a:bodyPr>
            <a:normAutofit/>
          </a:bodyPr>
          <a:lstStyle/>
          <a:p>
            <a:r>
              <a:rPr lang="pl-PL" sz="3600" b="1" dirty="0"/>
              <a:t>Narzędzia odzyskiwania 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13933"/>
            <a:ext cx="7886700" cy="4763030"/>
          </a:xfrm>
        </p:spPr>
        <p:txBody>
          <a:bodyPr>
            <a:normAutofit/>
          </a:bodyPr>
          <a:lstStyle/>
          <a:p>
            <a:r>
              <a:rPr lang="pl-PL" dirty="0"/>
              <a:t>Upadłość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Proces ostatniej szansy wierzyciela odzyskania wierzytelności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Brak konieczności posiadania tytułów egzekucyjnych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Blokowanie procesu przez całkowicie nieuzasadnione ekonomicznie wnioski restrukturyzacyjne (Art. 11 PR)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Proces sformalizowany, długotrwały i kosztowny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Iluzoryczny wpływ wierzyciela na postępowanie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Mniejszy wpływ dłużnika na postępowanie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Długotrwały proces podziału środków uzyskanych przez syndyka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14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8074"/>
          </a:xfrm>
        </p:spPr>
        <p:txBody>
          <a:bodyPr>
            <a:normAutofit/>
          </a:bodyPr>
          <a:lstStyle/>
          <a:p>
            <a:r>
              <a:rPr lang="pl-PL" sz="3600" b="1" dirty="0"/>
              <a:t>Główne problemy skuteczności procesu odzyskiwania należności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7872"/>
            <a:ext cx="7886700" cy="476303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Długotrwałość procesu odzyskiwania wierzytelności (przeciętny okres to 2-5 lat)</a:t>
            </a:r>
          </a:p>
          <a:p>
            <a:r>
              <a:rPr lang="pl-PL" dirty="0"/>
              <a:t>Koszty procesu egzekucji wierzytelności </a:t>
            </a:r>
          </a:p>
          <a:p>
            <a:r>
              <a:rPr lang="pl-PL" dirty="0"/>
              <a:t>Niska efektywność instytucji prawnych stworzonych w celu egzekucji należności (w 2016 r. skuteczność egzekucji komorniczej wyniosła – 16%, zaś upadłości likwidacyjnej – mniej niż 20%)</a:t>
            </a:r>
          </a:p>
          <a:p>
            <a:r>
              <a:rPr lang="pl-PL" dirty="0"/>
              <a:t>Struktury prawne nakierowane na ochronę dłużnika przed wierzycielem nie zależnie od celu działania dłużnika (np. celowego działania w kierunku pokrzywdzenia wierzycieli)</a:t>
            </a:r>
          </a:p>
          <a:p>
            <a:r>
              <a:rPr lang="pl-PL" dirty="0"/>
              <a:t>Prawo podatkowe utrudniające możliwość szybszego wyjścia instytucji finansowych z ekspozycji wymagalnych poprzez sprzedaż wierzytelności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187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412999"/>
            <a:ext cx="7772400" cy="1096963"/>
          </a:xfrm>
        </p:spPr>
        <p:txBody>
          <a:bodyPr/>
          <a:lstStyle/>
          <a:p>
            <a:r>
              <a:rPr lang="pl-PL" b="1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71444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Agenda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Priorytety egzekucji należności bankowej</a:t>
            </a:r>
          </a:p>
          <a:p>
            <a:r>
              <a:rPr lang="pl-PL" dirty="0"/>
              <a:t>Narzędzia odzyskiwania należności</a:t>
            </a:r>
          </a:p>
          <a:p>
            <a:r>
              <a:rPr lang="pl-PL" dirty="0"/>
              <a:t>Główne problemy skuteczności procesu odzyskiwania należności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34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Priorytety egzekucji należności bankowej</a:t>
            </a:r>
            <a:br>
              <a:rPr lang="pl-PL" sz="3600" b="1" dirty="0"/>
            </a:b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13933"/>
            <a:ext cx="7886700" cy="4763030"/>
          </a:xfrm>
        </p:spPr>
        <p:txBody>
          <a:bodyPr>
            <a:normAutofit/>
          </a:bodyPr>
          <a:lstStyle/>
          <a:p>
            <a:r>
              <a:rPr lang="pl-PL" dirty="0"/>
              <a:t>Cechy bankowej windykacji należności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Ostateczne narzędzie instytucji finansowej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Nakierowanie na oczekiwany </a:t>
            </a:r>
            <a:r>
              <a:rPr lang="pl-PL" dirty="0" err="1"/>
              <a:t>miks</a:t>
            </a:r>
            <a:r>
              <a:rPr lang="pl-PL" dirty="0"/>
              <a:t> skuteczności i szybkości działania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Ograniczenia z uwagi na kwestie regulacyjne (prawo bankowe, prawo podatkowe, prawo konsumenckie, UOKIK, ochrona danych osobowych) i reputacyjne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Ograniczenia wynikające z standardów rachunkowości (MSSF 9, Bazylea II/III)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333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Priorytety egzekucji należności bankowej</a:t>
            </a:r>
            <a:br>
              <a:rPr lang="pl-PL" sz="3600" b="1" dirty="0"/>
            </a:b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13933"/>
            <a:ext cx="7886700" cy="4763030"/>
          </a:xfrm>
        </p:spPr>
        <p:txBody>
          <a:bodyPr>
            <a:normAutofit/>
          </a:bodyPr>
          <a:lstStyle/>
          <a:p>
            <a:r>
              <a:rPr lang="pl-PL" dirty="0"/>
              <a:t>Warunki skutecznej windykacji należności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Doprowadzenie do pełnej wymagalności wierzytelności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l-PL" dirty="0"/>
              <a:t>w przypadku częściowej zwłoki dłużnika ograniczone art. 75c Prawa bankowego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l-PL" dirty="0"/>
              <a:t>utrudnienia w wypowiedzeniu umów w trakcie postępowań restrukturyzacyjnych (art. 256 pkt 2 PR)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l-PL" dirty="0"/>
              <a:t>formuła zmniejszania kwoty dostępnego limitu kredytowego kredytów odnawialnych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Podstawą egzekucji jest tytuł wykonawczy. Tytułem wykonawczym jest tytuł egzekucyjny zaopatrzony w klauzulę wykonalności (art. 776 KPC)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94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Priorytety egzekucji należności bankowej</a:t>
            </a:r>
            <a:br>
              <a:rPr lang="pl-PL" sz="3600" b="1" dirty="0"/>
            </a:b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13933"/>
            <a:ext cx="7886700" cy="476303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Uzyskanie tytułu egzekucyjnego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dirty="0"/>
              <a:t>Art. 777 ust 1 KPC - Postępowanie sądowe – droga i długotrwała ścieżka do uzyskania wyroku sądu jako tytułu egzekucyjnego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pl-PL" dirty="0"/>
              <a:t>Art. 96 PR - BTE – narzędzie wycofane z uwagi na wyrok TK ale nadal istniejące w obrocie prawnym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pl-PL" dirty="0"/>
              <a:t>EPU – wygodne narzędzie dla mniejszych kwot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pl-PL" dirty="0"/>
              <a:t>Art. 485 ust 1 KPC - Postępowanie nakazowe – tańsze i szybsze od zwykłej ścieżki sądowej, choć nie idealne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pl-PL" dirty="0"/>
              <a:t>Art. 485 ust 2 KPC – Postępowanie nakazowe z weksla – tanie i szybkie lecz obarczone dużym ryzykiem operacyjnym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pl-PL" dirty="0"/>
              <a:t>Art. 485 ust 3 KPC – Wyciąg z ksiąg banku – tanie i teoretycznie wygodne ale w praktyce nie możliwe do bezpiecznego zastosowania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dirty="0"/>
              <a:t>Art. 777 ust 4-6 KPC – Notarialne Oświadczenie o Poddaniu się Egzekucji – najbardziej popularne lecz nie pozbawione wad i ryzyk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42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Priorytety egzekucji należności bankowej</a:t>
            </a:r>
            <a:br>
              <a:rPr lang="pl-PL" sz="3600" b="1" dirty="0"/>
            </a:b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13933"/>
            <a:ext cx="7886700" cy="4763030"/>
          </a:xfrm>
        </p:spPr>
        <p:txBody>
          <a:bodyPr>
            <a:normAutofit/>
          </a:bodyPr>
          <a:lstStyle/>
          <a:p>
            <a:r>
              <a:rPr lang="pl-PL" dirty="0"/>
              <a:t>Uzyskanie klauzuli wykonalności – potwierdzenie prawomocności tytułu egzekucyjnego</a:t>
            </a:r>
          </a:p>
          <a:p>
            <a:r>
              <a:rPr lang="pl-PL" dirty="0"/>
              <a:t>Termin zawarty w art. 781</a:t>
            </a:r>
            <a:r>
              <a:rPr lang="pl-PL" baseline="30000" dirty="0"/>
              <a:t>1</a:t>
            </a:r>
            <a:r>
              <a:rPr lang="pl-PL" dirty="0"/>
              <a:t> KPC należy traktować jako zapis martwy</a:t>
            </a:r>
          </a:p>
          <a:p>
            <a:r>
              <a:rPr lang="pl-PL" dirty="0"/>
              <a:t>Zażalenie dłużnika (art. 795 KPC) i termin jego wniesienia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8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1741"/>
          </a:xfrm>
        </p:spPr>
        <p:txBody>
          <a:bodyPr>
            <a:normAutofit/>
          </a:bodyPr>
          <a:lstStyle/>
          <a:p>
            <a:r>
              <a:rPr lang="pl-PL" sz="3600" b="1" dirty="0"/>
              <a:t>Narzędzia odzyskiwania 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61533"/>
            <a:ext cx="7886700" cy="4915430"/>
          </a:xfrm>
        </p:spPr>
        <p:txBody>
          <a:bodyPr>
            <a:normAutofit/>
          </a:bodyPr>
          <a:lstStyle/>
          <a:p>
            <a:r>
              <a:rPr lang="pl-PL" dirty="0"/>
              <a:t>Pozasądowe sposoby odzyskiwania wierzytelności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Ugody pozasądowe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Zamiana wierzytelności na majątek stanowiący jej zabezpieczenie </a:t>
            </a:r>
          </a:p>
          <a:p>
            <a:r>
              <a:rPr lang="pl-PL" dirty="0"/>
              <a:t>Sądowe sposoby odzyskiwania wierzytelności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Egzekucja komornicza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Egzekucja przez zarząd przymusowy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Egzekucja przez sprzedaż przedsiębiorstwa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Postępowania restrukturyzacyjne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Postępowanie upadłościowe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l-PL" dirty="0"/>
          </a:p>
          <a:p>
            <a:pPr lvl="1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06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1741"/>
          </a:xfrm>
        </p:spPr>
        <p:txBody>
          <a:bodyPr>
            <a:normAutofit/>
          </a:bodyPr>
          <a:lstStyle/>
          <a:p>
            <a:r>
              <a:rPr lang="pl-PL" sz="3600" b="1" dirty="0"/>
              <a:t>Narzędzia odzyskiwania 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61533"/>
            <a:ext cx="7886700" cy="491543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Ugoda pozasądowa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Narzędzie tanie i elastyczne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 przypadku odpowiedniego prowadzenia stosunkowo szybkie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Wymaga konsensusu dłużnika i wierzyciela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Nie zabezpiecza interesu wierzyciela wobec innych wierzycieli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Procedura Postępowania o zatwierdzenie układu zbliża się do tego trybu dając równocześnie szerszą ochronę wobec innych wierzycieli (Art. 210-226 PR)</a:t>
            </a:r>
          </a:p>
          <a:p>
            <a:r>
              <a:rPr lang="pl-PL" dirty="0"/>
              <a:t>Zamiana wierzytelności na majątek stanowiący jej zabezpieczenie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Instrument szybki i skuteczny o ile majątek ma niekwestionowaną wartość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 przypadku zastawu możliwość zaspokojenia w drodze </a:t>
            </a:r>
            <a:r>
              <a:rPr lang="pl-PL" dirty="0" err="1"/>
              <a:t>pozaegzekucyjnej</a:t>
            </a:r>
            <a:r>
              <a:rPr lang="pl-PL" dirty="0"/>
              <a:t> (art. 22 Ustawy o zastawie rejestrowym i rejestrze zastawów)</a:t>
            </a:r>
          </a:p>
          <a:p>
            <a:pPr marL="457200" lvl="1" indent="0">
              <a:buNone/>
            </a:pPr>
            <a:endParaRPr lang="pl-PL" dirty="0"/>
          </a:p>
          <a:p>
            <a:pPr lvl="1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39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1741"/>
          </a:xfrm>
        </p:spPr>
        <p:txBody>
          <a:bodyPr>
            <a:normAutofit/>
          </a:bodyPr>
          <a:lstStyle/>
          <a:p>
            <a:r>
              <a:rPr lang="pl-PL" sz="3600" b="1" dirty="0"/>
              <a:t>Narzędzia odzyskiwania 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61533"/>
            <a:ext cx="7886700" cy="491543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Egzekucja komornicza (Art. 844 KPC)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Proces sformalizowany i mało elastyczny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Długotrwałość (szczególnie w zakresie decyzji komorniczych) i koszty procedury (np. w przypadku umorzenia postępowania)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Konieczność posiadania tytułu egzekucyjnego z klauzulą wymagalności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Wielość narzędzi dłużnika opóźniania działań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Procedura nie jest transparentna – zbyt szeroki zakres uznaniowych działań komorników i sądu nawet wbrew interesowi wierzyciela egzekwującego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Trudność z wyegzekwowaniem procesu sprzedaży komorniczej – wydanie rzeczy, przekazanie środków przez komornika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B3AC-69A5-4195-8EAD-CE4B36E0D98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41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822</Words>
  <Application>Microsoft Office PowerPoint</Application>
  <PresentationFormat>Pokaz na ekranie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Agenda</vt:lpstr>
      <vt:lpstr>Priorytety egzekucji należności bankowej </vt:lpstr>
      <vt:lpstr>Priorytety egzekucji należności bankowej </vt:lpstr>
      <vt:lpstr>Priorytety egzekucji należności bankowej </vt:lpstr>
      <vt:lpstr>Priorytety egzekucji należności bankowej </vt:lpstr>
      <vt:lpstr>Narzędzia odzyskiwania należności</vt:lpstr>
      <vt:lpstr>Narzędzia odzyskiwania należności</vt:lpstr>
      <vt:lpstr>Narzędzia odzyskiwania należności</vt:lpstr>
      <vt:lpstr>Narzędzia odzyskiwania należności</vt:lpstr>
      <vt:lpstr>Narzędzia odzyskiwania należności</vt:lpstr>
      <vt:lpstr>Narzędzia odzyskiwania należności</vt:lpstr>
      <vt:lpstr>Główne problemy skuteczności procesu odzyskiwania należności </vt:lpstr>
      <vt:lpstr>Dziękuję za uwagę</vt:lpstr>
    </vt:vector>
  </TitlesOfParts>
  <Company>Uczelnia Łazarskiego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Siwa</dc:creator>
  <cp:lastModifiedBy>Anna Hrycaj</cp:lastModifiedBy>
  <cp:revision>56</cp:revision>
  <dcterms:created xsi:type="dcterms:W3CDTF">2017-09-13T07:22:18Z</dcterms:created>
  <dcterms:modified xsi:type="dcterms:W3CDTF">2018-04-22T10:01:34Z</dcterms:modified>
</cp:coreProperties>
</file>