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8" r:id="rId6"/>
    <p:sldId id="269" r:id="rId7"/>
    <p:sldId id="259" r:id="rId8"/>
    <p:sldId id="260" r:id="rId9"/>
    <p:sldId id="261" r:id="rId10"/>
    <p:sldId id="263" r:id="rId11"/>
    <p:sldId id="264" r:id="rId12"/>
    <p:sldId id="273" r:id="rId13"/>
    <p:sldId id="265" r:id="rId14"/>
    <p:sldId id="270" r:id="rId15"/>
    <p:sldId id="272" r:id="rId16"/>
    <p:sldId id="271" r:id="rId17"/>
    <p:sldId id="266"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580" autoAdjust="0"/>
  </p:normalViewPr>
  <p:slideViewPr>
    <p:cSldViewPr>
      <p:cViewPr varScale="1">
        <p:scale>
          <a:sx n="92" d="100"/>
          <a:sy n="92" d="100"/>
        </p:scale>
        <p:origin x="11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3D6788-653D-4AC9-A84D-226184BC923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pl-PL"/>
        </a:p>
      </dgm:t>
    </dgm:pt>
    <dgm:pt modelId="{DC3E13F7-D8F3-4D60-A705-EF3A35B97091}">
      <dgm:prSet phldrT="[Tekst]"/>
      <dgm:spPr/>
      <dgm:t>
        <a:bodyPr/>
        <a:lstStyle/>
        <a:p>
          <a:r>
            <a:rPr lang="pl-PL" dirty="0"/>
            <a:t>Szybkość procesu</a:t>
          </a:r>
        </a:p>
      </dgm:t>
    </dgm:pt>
    <dgm:pt modelId="{977E9895-64AF-4082-AD71-CF7591046D8C}" type="parTrans" cxnId="{EE9D660E-C8AA-4666-A8DA-E5EF27AC8258}">
      <dgm:prSet/>
      <dgm:spPr/>
      <dgm:t>
        <a:bodyPr/>
        <a:lstStyle/>
        <a:p>
          <a:endParaRPr lang="pl-PL"/>
        </a:p>
      </dgm:t>
    </dgm:pt>
    <dgm:pt modelId="{1B032171-36B7-4987-BAAF-C8749E5DF1F9}" type="sibTrans" cxnId="{EE9D660E-C8AA-4666-A8DA-E5EF27AC8258}">
      <dgm:prSet/>
      <dgm:spPr/>
      <dgm:t>
        <a:bodyPr/>
        <a:lstStyle/>
        <a:p>
          <a:endParaRPr lang="pl-PL"/>
        </a:p>
      </dgm:t>
    </dgm:pt>
    <dgm:pt modelId="{5BDD0493-9589-4F44-8AD5-A4616976F9DC}">
      <dgm:prSet phldrT="[Tekst]"/>
      <dgm:spPr/>
      <dgm:t>
        <a:bodyPr/>
        <a:lstStyle/>
        <a:p>
          <a:r>
            <a:rPr lang="pl-PL" dirty="0"/>
            <a:t>Brak odpowiedzialności nabywcy za stare długi (sprzedaż egzekucyjna)</a:t>
          </a:r>
        </a:p>
      </dgm:t>
    </dgm:pt>
    <dgm:pt modelId="{6B0842B4-9DAA-4349-AAD7-52DF1051DF1B}" type="parTrans" cxnId="{64736F96-925F-486D-A2BE-8D9B6031146B}">
      <dgm:prSet/>
      <dgm:spPr/>
      <dgm:t>
        <a:bodyPr/>
        <a:lstStyle/>
        <a:p>
          <a:endParaRPr lang="pl-PL"/>
        </a:p>
      </dgm:t>
    </dgm:pt>
    <dgm:pt modelId="{58738311-13C4-4D2E-9223-07E811673CEF}" type="sibTrans" cxnId="{64736F96-925F-486D-A2BE-8D9B6031146B}">
      <dgm:prSet/>
      <dgm:spPr/>
      <dgm:t>
        <a:bodyPr/>
        <a:lstStyle/>
        <a:p>
          <a:endParaRPr lang="pl-PL"/>
        </a:p>
      </dgm:t>
    </dgm:pt>
    <dgm:pt modelId="{FEB1939A-D791-4A09-8287-54E4247626FF}">
      <dgm:prSet phldrT="[Tekst]"/>
      <dgm:spPr/>
      <dgm:t>
        <a:bodyPr/>
        <a:lstStyle/>
        <a:p>
          <a:r>
            <a:rPr lang="pl-PL" dirty="0"/>
            <a:t>Istotne odciążenie Sądów Upadłościowych</a:t>
          </a:r>
        </a:p>
      </dgm:t>
    </dgm:pt>
    <dgm:pt modelId="{37CF453B-2020-4549-BE4C-585B2DF1484D}" type="parTrans" cxnId="{66B29C79-F7C8-4317-B4DC-E0CAFCB64420}">
      <dgm:prSet/>
      <dgm:spPr/>
      <dgm:t>
        <a:bodyPr/>
        <a:lstStyle/>
        <a:p>
          <a:endParaRPr lang="pl-PL"/>
        </a:p>
      </dgm:t>
    </dgm:pt>
    <dgm:pt modelId="{0C0E5873-EAF6-4771-88F3-A592F56EC21E}" type="sibTrans" cxnId="{66B29C79-F7C8-4317-B4DC-E0CAFCB64420}">
      <dgm:prSet/>
      <dgm:spPr/>
      <dgm:t>
        <a:bodyPr/>
        <a:lstStyle/>
        <a:p>
          <a:endParaRPr lang="pl-PL"/>
        </a:p>
      </dgm:t>
    </dgm:pt>
    <dgm:pt modelId="{5CEDDDD7-AE75-430B-9FC8-D772A13B60B8}">
      <dgm:prSet phldrT="[Tekst]"/>
      <dgm:spPr/>
      <dgm:t>
        <a:bodyPr/>
        <a:lstStyle/>
        <a:p>
          <a:r>
            <a:rPr lang="pl-PL" dirty="0"/>
            <a:t>Możliwość uzyskania realistycznej ceny z dyskontem (sprzedaż wymuszona)</a:t>
          </a:r>
        </a:p>
      </dgm:t>
    </dgm:pt>
    <dgm:pt modelId="{060664D7-23ED-4AB4-B329-923237C639BC}" type="parTrans" cxnId="{13279F88-E611-4B67-B6EA-84B636D4DDC0}">
      <dgm:prSet/>
      <dgm:spPr/>
      <dgm:t>
        <a:bodyPr/>
        <a:lstStyle/>
        <a:p>
          <a:endParaRPr lang="pl-PL"/>
        </a:p>
      </dgm:t>
    </dgm:pt>
    <dgm:pt modelId="{60B1F10E-9A1A-4310-9F1E-E50CA7BB6298}" type="sibTrans" cxnId="{13279F88-E611-4B67-B6EA-84B636D4DDC0}">
      <dgm:prSet/>
      <dgm:spPr/>
      <dgm:t>
        <a:bodyPr/>
        <a:lstStyle/>
        <a:p>
          <a:endParaRPr lang="pl-PL"/>
        </a:p>
      </dgm:t>
    </dgm:pt>
    <dgm:pt modelId="{B9120CD5-F58A-4DB7-A025-CA85322E7510}">
      <dgm:prSet phldrT="[Tekst]"/>
      <dgm:spPr/>
      <dgm:t>
        <a:bodyPr/>
        <a:lstStyle/>
        <a:p>
          <a:r>
            <a:rPr lang="pl-PL" dirty="0"/>
            <a:t>Ograniczony krąg oferentów</a:t>
          </a:r>
        </a:p>
      </dgm:t>
    </dgm:pt>
    <dgm:pt modelId="{E1BF94F6-6757-4E50-81D3-2897DCC50B75}" type="parTrans" cxnId="{878B01FF-67E7-42B0-A22B-E2452B544A1E}">
      <dgm:prSet/>
      <dgm:spPr/>
      <dgm:t>
        <a:bodyPr/>
        <a:lstStyle/>
        <a:p>
          <a:endParaRPr lang="pl-PL"/>
        </a:p>
      </dgm:t>
    </dgm:pt>
    <dgm:pt modelId="{20590835-FE75-42CB-83EC-B30304AA237F}" type="sibTrans" cxnId="{878B01FF-67E7-42B0-A22B-E2452B544A1E}">
      <dgm:prSet/>
      <dgm:spPr/>
      <dgm:t>
        <a:bodyPr/>
        <a:lstStyle/>
        <a:p>
          <a:endParaRPr lang="pl-PL"/>
        </a:p>
      </dgm:t>
    </dgm:pt>
    <dgm:pt modelId="{241D320B-D14F-4249-A83F-F1B6D3CD299D}">
      <dgm:prSet phldrT="[Tekst]"/>
      <dgm:spPr/>
      <dgm:t>
        <a:bodyPr/>
        <a:lstStyle/>
        <a:p>
          <a:r>
            <a:rPr lang="pl-PL" dirty="0"/>
            <a:t>Nabycie funkcjonujących / pracujących aktywów</a:t>
          </a:r>
        </a:p>
      </dgm:t>
    </dgm:pt>
    <dgm:pt modelId="{BD87D4F8-B508-40B8-819F-E43CD2AC07E8}" type="parTrans" cxnId="{9ACD6A54-59F8-49B7-8DC2-63C81371E85F}">
      <dgm:prSet/>
      <dgm:spPr/>
      <dgm:t>
        <a:bodyPr/>
        <a:lstStyle/>
        <a:p>
          <a:endParaRPr lang="pl-PL"/>
        </a:p>
      </dgm:t>
    </dgm:pt>
    <dgm:pt modelId="{BF219715-9FC1-47F3-AF83-D37FEFA75F33}" type="sibTrans" cxnId="{9ACD6A54-59F8-49B7-8DC2-63C81371E85F}">
      <dgm:prSet/>
      <dgm:spPr/>
      <dgm:t>
        <a:bodyPr/>
        <a:lstStyle/>
        <a:p>
          <a:endParaRPr lang="pl-PL"/>
        </a:p>
      </dgm:t>
    </dgm:pt>
    <dgm:pt modelId="{21DBB84F-8B83-471C-95DF-2C9F933D544F}">
      <dgm:prSet phldrT="[Tekst]"/>
      <dgm:spPr/>
      <dgm:t>
        <a:bodyPr/>
        <a:lstStyle/>
        <a:p>
          <a:r>
            <a:rPr lang="pl-PL" dirty="0"/>
            <a:t>Ograniczony audyt prawno-finansowy przedmiotu </a:t>
          </a:r>
          <a:r>
            <a:rPr lang="pl-PL" dirty="0" err="1"/>
            <a:t>pre-packu</a:t>
          </a:r>
          <a:endParaRPr lang="pl-PL" dirty="0"/>
        </a:p>
      </dgm:t>
    </dgm:pt>
    <dgm:pt modelId="{AD465113-7B5C-4CB0-894C-4DC4FFDE3FCD}" type="parTrans" cxnId="{9315AD66-C313-4A39-8789-327FD98A80DE}">
      <dgm:prSet/>
      <dgm:spPr/>
      <dgm:t>
        <a:bodyPr/>
        <a:lstStyle/>
        <a:p>
          <a:endParaRPr lang="pl-PL"/>
        </a:p>
      </dgm:t>
    </dgm:pt>
    <dgm:pt modelId="{C9A559BC-55A3-417F-A3F1-8F3E4B8086C4}" type="sibTrans" cxnId="{9315AD66-C313-4A39-8789-327FD98A80DE}">
      <dgm:prSet/>
      <dgm:spPr/>
      <dgm:t>
        <a:bodyPr/>
        <a:lstStyle/>
        <a:p>
          <a:endParaRPr lang="pl-PL"/>
        </a:p>
      </dgm:t>
    </dgm:pt>
    <dgm:pt modelId="{8D7E15C6-54BF-4842-891D-D2BC3B996AD4}">
      <dgm:prSet phldrT="[Tekst]"/>
      <dgm:spPr/>
      <dgm:t>
        <a:bodyPr/>
        <a:lstStyle/>
        <a:p>
          <a:r>
            <a:rPr lang="pl-PL" dirty="0"/>
            <a:t>Transakcja pod nadzorem sądowym</a:t>
          </a:r>
        </a:p>
      </dgm:t>
    </dgm:pt>
    <dgm:pt modelId="{476BDA56-A5E4-452D-A293-A32C3A2499AC}" type="parTrans" cxnId="{CF622C72-311F-4379-993E-77A517DAF62E}">
      <dgm:prSet/>
      <dgm:spPr/>
      <dgm:t>
        <a:bodyPr/>
        <a:lstStyle/>
        <a:p>
          <a:endParaRPr lang="pl-PL"/>
        </a:p>
      </dgm:t>
    </dgm:pt>
    <dgm:pt modelId="{1D810C9A-53A2-4DE1-8FC7-76041D92707E}" type="sibTrans" cxnId="{CF622C72-311F-4379-993E-77A517DAF62E}">
      <dgm:prSet/>
      <dgm:spPr/>
      <dgm:t>
        <a:bodyPr/>
        <a:lstStyle/>
        <a:p>
          <a:endParaRPr lang="pl-PL"/>
        </a:p>
      </dgm:t>
    </dgm:pt>
    <dgm:pt modelId="{1378F00B-7831-4507-BBF3-8DDE1A47C00D}" type="pres">
      <dgm:prSet presAssocID="{DE3D6788-653D-4AC9-A84D-226184BC923B}" presName="diagram" presStyleCnt="0">
        <dgm:presLayoutVars>
          <dgm:dir/>
          <dgm:resizeHandles val="exact"/>
        </dgm:presLayoutVars>
      </dgm:prSet>
      <dgm:spPr/>
    </dgm:pt>
    <dgm:pt modelId="{881E61BB-D91E-4EAF-9FAC-48B21C820D70}" type="pres">
      <dgm:prSet presAssocID="{DC3E13F7-D8F3-4D60-A705-EF3A35B97091}" presName="node" presStyleLbl="node1" presStyleIdx="0" presStyleCnt="8">
        <dgm:presLayoutVars>
          <dgm:bulletEnabled val="1"/>
        </dgm:presLayoutVars>
      </dgm:prSet>
      <dgm:spPr/>
    </dgm:pt>
    <dgm:pt modelId="{3AC6F2C3-A5A2-4E5F-8565-7846DE66299F}" type="pres">
      <dgm:prSet presAssocID="{1B032171-36B7-4987-BAAF-C8749E5DF1F9}" presName="sibTrans" presStyleCnt="0"/>
      <dgm:spPr/>
    </dgm:pt>
    <dgm:pt modelId="{8EBD13B8-6EDD-41D6-9985-E688FBD1474E}" type="pres">
      <dgm:prSet presAssocID="{5BDD0493-9589-4F44-8AD5-A4616976F9DC}" presName="node" presStyleLbl="node1" presStyleIdx="1" presStyleCnt="8">
        <dgm:presLayoutVars>
          <dgm:bulletEnabled val="1"/>
        </dgm:presLayoutVars>
      </dgm:prSet>
      <dgm:spPr/>
    </dgm:pt>
    <dgm:pt modelId="{7C027FC9-3574-4E83-B9E1-1EFCE7BBB2AB}" type="pres">
      <dgm:prSet presAssocID="{58738311-13C4-4D2E-9223-07E811673CEF}" presName="sibTrans" presStyleCnt="0"/>
      <dgm:spPr/>
    </dgm:pt>
    <dgm:pt modelId="{E3BDFCDA-A6B6-41BB-A515-E014B16C43D0}" type="pres">
      <dgm:prSet presAssocID="{FEB1939A-D791-4A09-8287-54E4247626FF}" presName="node" presStyleLbl="node1" presStyleIdx="2" presStyleCnt="8">
        <dgm:presLayoutVars>
          <dgm:bulletEnabled val="1"/>
        </dgm:presLayoutVars>
      </dgm:prSet>
      <dgm:spPr/>
    </dgm:pt>
    <dgm:pt modelId="{C1FAC9DB-E878-44A9-A7FE-C584A29F0D7E}" type="pres">
      <dgm:prSet presAssocID="{0C0E5873-EAF6-4771-88F3-A592F56EC21E}" presName="sibTrans" presStyleCnt="0"/>
      <dgm:spPr/>
    </dgm:pt>
    <dgm:pt modelId="{3BE88B58-9578-45B9-AC4D-D93E3D94A0E1}" type="pres">
      <dgm:prSet presAssocID="{5CEDDDD7-AE75-430B-9FC8-D772A13B60B8}" presName="node" presStyleLbl="node1" presStyleIdx="3" presStyleCnt="8">
        <dgm:presLayoutVars>
          <dgm:bulletEnabled val="1"/>
        </dgm:presLayoutVars>
      </dgm:prSet>
      <dgm:spPr/>
    </dgm:pt>
    <dgm:pt modelId="{E4CFA991-89A4-47BF-A496-4B0C3B0055B2}" type="pres">
      <dgm:prSet presAssocID="{60B1F10E-9A1A-4310-9F1E-E50CA7BB6298}" presName="sibTrans" presStyleCnt="0"/>
      <dgm:spPr/>
    </dgm:pt>
    <dgm:pt modelId="{31A071B8-157F-448A-A839-42407D0EB040}" type="pres">
      <dgm:prSet presAssocID="{241D320B-D14F-4249-A83F-F1B6D3CD299D}" presName="node" presStyleLbl="node1" presStyleIdx="4" presStyleCnt="8">
        <dgm:presLayoutVars>
          <dgm:bulletEnabled val="1"/>
        </dgm:presLayoutVars>
      </dgm:prSet>
      <dgm:spPr/>
    </dgm:pt>
    <dgm:pt modelId="{0DA16CA7-DA0D-4707-8D35-8CECFC1E7FBF}" type="pres">
      <dgm:prSet presAssocID="{BF219715-9FC1-47F3-AF83-D37FEFA75F33}" presName="sibTrans" presStyleCnt="0"/>
      <dgm:spPr/>
    </dgm:pt>
    <dgm:pt modelId="{DE398E77-D2EF-4810-82D7-9E60B5A843D9}" type="pres">
      <dgm:prSet presAssocID="{B9120CD5-F58A-4DB7-A025-CA85322E7510}" presName="node" presStyleLbl="node1" presStyleIdx="5" presStyleCnt="8">
        <dgm:presLayoutVars>
          <dgm:bulletEnabled val="1"/>
        </dgm:presLayoutVars>
      </dgm:prSet>
      <dgm:spPr/>
    </dgm:pt>
    <dgm:pt modelId="{C6171C4E-6DAD-4AA4-B141-A4AD0D3AB350}" type="pres">
      <dgm:prSet presAssocID="{20590835-FE75-42CB-83EC-B30304AA237F}" presName="sibTrans" presStyleCnt="0"/>
      <dgm:spPr/>
    </dgm:pt>
    <dgm:pt modelId="{4C1FB79A-7A4F-4064-90AD-6CEBBF065E82}" type="pres">
      <dgm:prSet presAssocID="{21DBB84F-8B83-471C-95DF-2C9F933D544F}" presName="node" presStyleLbl="node1" presStyleIdx="6" presStyleCnt="8">
        <dgm:presLayoutVars>
          <dgm:bulletEnabled val="1"/>
        </dgm:presLayoutVars>
      </dgm:prSet>
      <dgm:spPr/>
    </dgm:pt>
    <dgm:pt modelId="{559E092B-A079-41F8-A605-B650FFB4A4BF}" type="pres">
      <dgm:prSet presAssocID="{C9A559BC-55A3-417F-A3F1-8F3E4B8086C4}" presName="sibTrans" presStyleCnt="0"/>
      <dgm:spPr/>
    </dgm:pt>
    <dgm:pt modelId="{E7D42659-8146-45DE-9297-10600E2A8CFA}" type="pres">
      <dgm:prSet presAssocID="{8D7E15C6-54BF-4842-891D-D2BC3B996AD4}" presName="node" presStyleLbl="node1" presStyleIdx="7" presStyleCnt="8">
        <dgm:presLayoutVars>
          <dgm:bulletEnabled val="1"/>
        </dgm:presLayoutVars>
      </dgm:prSet>
      <dgm:spPr/>
    </dgm:pt>
  </dgm:ptLst>
  <dgm:cxnLst>
    <dgm:cxn modelId="{02F11E05-BBD5-4772-9B41-CBC22D79A870}" type="presOf" srcId="{B9120CD5-F58A-4DB7-A025-CA85322E7510}" destId="{DE398E77-D2EF-4810-82D7-9E60B5A843D9}" srcOrd="0" destOrd="0" presId="urn:microsoft.com/office/officeart/2005/8/layout/default"/>
    <dgm:cxn modelId="{EE9D660E-C8AA-4666-A8DA-E5EF27AC8258}" srcId="{DE3D6788-653D-4AC9-A84D-226184BC923B}" destId="{DC3E13F7-D8F3-4D60-A705-EF3A35B97091}" srcOrd="0" destOrd="0" parTransId="{977E9895-64AF-4082-AD71-CF7591046D8C}" sibTransId="{1B032171-36B7-4987-BAAF-C8749E5DF1F9}"/>
    <dgm:cxn modelId="{B2E47E1F-D44D-4240-A8C8-1687937115C6}" type="presOf" srcId="{5CEDDDD7-AE75-430B-9FC8-D772A13B60B8}" destId="{3BE88B58-9578-45B9-AC4D-D93E3D94A0E1}" srcOrd="0" destOrd="0" presId="urn:microsoft.com/office/officeart/2005/8/layout/default"/>
    <dgm:cxn modelId="{E5D6853C-6F9F-49B9-9517-20C60D082C58}" type="presOf" srcId="{DE3D6788-653D-4AC9-A84D-226184BC923B}" destId="{1378F00B-7831-4507-BBF3-8DDE1A47C00D}" srcOrd="0" destOrd="0" presId="urn:microsoft.com/office/officeart/2005/8/layout/default"/>
    <dgm:cxn modelId="{9315AD66-C313-4A39-8789-327FD98A80DE}" srcId="{DE3D6788-653D-4AC9-A84D-226184BC923B}" destId="{21DBB84F-8B83-471C-95DF-2C9F933D544F}" srcOrd="6" destOrd="0" parTransId="{AD465113-7B5C-4CB0-894C-4DC4FFDE3FCD}" sibTransId="{C9A559BC-55A3-417F-A3F1-8F3E4B8086C4}"/>
    <dgm:cxn modelId="{7F80E646-BBBF-4578-BACE-E5C942171E6F}" type="presOf" srcId="{21DBB84F-8B83-471C-95DF-2C9F933D544F}" destId="{4C1FB79A-7A4F-4064-90AD-6CEBBF065E82}" srcOrd="0" destOrd="0" presId="urn:microsoft.com/office/officeart/2005/8/layout/default"/>
    <dgm:cxn modelId="{CF622C72-311F-4379-993E-77A517DAF62E}" srcId="{DE3D6788-653D-4AC9-A84D-226184BC923B}" destId="{8D7E15C6-54BF-4842-891D-D2BC3B996AD4}" srcOrd="7" destOrd="0" parTransId="{476BDA56-A5E4-452D-A293-A32C3A2499AC}" sibTransId="{1D810C9A-53A2-4DE1-8FC7-76041D92707E}"/>
    <dgm:cxn modelId="{9ACD6A54-59F8-49B7-8DC2-63C81371E85F}" srcId="{DE3D6788-653D-4AC9-A84D-226184BC923B}" destId="{241D320B-D14F-4249-A83F-F1B6D3CD299D}" srcOrd="4" destOrd="0" parTransId="{BD87D4F8-B508-40B8-819F-E43CD2AC07E8}" sibTransId="{BF219715-9FC1-47F3-AF83-D37FEFA75F33}"/>
    <dgm:cxn modelId="{66B29C79-F7C8-4317-B4DC-E0CAFCB64420}" srcId="{DE3D6788-653D-4AC9-A84D-226184BC923B}" destId="{FEB1939A-D791-4A09-8287-54E4247626FF}" srcOrd="2" destOrd="0" parTransId="{37CF453B-2020-4549-BE4C-585B2DF1484D}" sibTransId="{0C0E5873-EAF6-4771-88F3-A592F56EC21E}"/>
    <dgm:cxn modelId="{EFD3C280-0959-4145-A48B-075D9942BC8F}" type="presOf" srcId="{DC3E13F7-D8F3-4D60-A705-EF3A35B97091}" destId="{881E61BB-D91E-4EAF-9FAC-48B21C820D70}" srcOrd="0" destOrd="0" presId="urn:microsoft.com/office/officeart/2005/8/layout/default"/>
    <dgm:cxn modelId="{95AD6085-5C8E-484C-BF9F-075BA1F366AE}" type="presOf" srcId="{5BDD0493-9589-4F44-8AD5-A4616976F9DC}" destId="{8EBD13B8-6EDD-41D6-9985-E688FBD1474E}" srcOrd="0" destOrd="0" presId="urn:microsoft.com/office/officeart/2005/8/layout/default"/>
    <dgm:cxn modelId="{13279F88-E611-4B67-B6EA-84B636D4DDC0}" srcId="{DE3D6788-653D-4AC9-A84D-226184BC923B}" destId="{5CEDDDD7-AE75-430B-9FC8-D772A13B60B8}" srcOrd="3" destOrd="0" parTransId="{060664D7-23ED-4AB4-B329-923237C639BC}" sibTransId="{60B1F10E-9A1A-4310-9F1E-E50CA7BB6298}"/>
    <dgm:cxn modelId="{64736F96-925F-486D-A2BE-8D9B6031146B}" srcId="{DE3D6788-653D-4AC9-A84D-226184BC923B}" destId="{5BDD0493-9589-4F44-8AD5-A4616976F9DC}" srcOrd="1" destOrd="0" parTransId="{6B0842B4-9DAA-4349-AAD7-52DF1051DF1B}" sibTransId="{58738311-13C4-4D2E-9223-07E811673CEF}"/>
    <dgm:cxn modelId="{0FDE33C0-8A85-4F17-8330-208C2196B4DE}" type="presOf" srcId="{241D320B-D14F-4249-A83F-F1B6D3CD299D}" destId="{31A071B8-157F-448A-A839-42407D0EB040}" srcOrd="0" destOrd="0" presId="urn:microsoft.com/office/officeart/2005/8/layout/default"/>
    <dgm:cxn modelId="{A87C95D3-0D4C-4D8A-8274-4743E3D1ABC3}" type="presOf" srcId="{FEB1939A-D791-4A09-8287-54E4247626FF}" destId="{E3BDFCDA-A6B6-41BB-A515-E014B16C43D0}" srcOrd="0" destOrd="0" presId="urn:microsoft.com/office/officeart/2005/8/layout/default"/>
    <dgm:cxn modelId="{F17ABBD4-94B0-4C82-925E-D27794A6487C}" type="presOf" srcId="{8D7E15C6-54BF-4842-891D-D2BC3B996AD4}" destId="{E7D42659-8146-45DE-9297-10600E2A8CFA}" srcOrd="0" destOrd="0" presId="urn:microsoft.com/office/officeart/2005/8/layout/default"/>
    <dgm:cxn modelId="{878B01FF-67E7-42B0-A22B-E2452B544A1E}" srcId="{DE3D6788-653D-4AC9-A84D-226184BC923B}" destId="{B9120CD5-F58A-4DB7-A025-CA85322E7510}" srcOrd="5" destOrd="0" parTransId="{E1BF94F6-6757-4E50-81D3-2897DCC50B75}" sibTransId="{20590835-FE75-42CB-83EC-B30304AA237F}"/>
    <dgm:cxn modelId="{0456238C-E9F4-4642-89C0-1ADDBF98955E}" type="presParOf" srcId="{1378F00B-7831-4507-BBF3-8DDE1A47C00D}" destId="{881E61BB-D91E-4EAF-9FAC-48B21C820D70}" srcOrd="0" destOrd="0" presId="urn:microsoft.com/office/officeart/2005/8/layout/default"/>
    <dgm:cxn modelId="{C037DBCB-64DD-43A4-9232-0B91D8977A31}" type="presParOf" srcId="{1378F00B-7831-4507-BBF3-8DDE1A47C00D}" destId="{3AC6F2C3-A5A2-4E5F-8565-7846DE66299F}" srcOrd="1" destOrd="0" presId="urn:microsoft.com/office/officeart/2005/8/layout/default"/>
    <dgm:cxn modelId="{BBA408C1-365F-470C-BA59-7BF1ADA68322}" type="presParOf" srcId="{1378F00B-7831-4507-BBF3-8DDE1A47C00D}" destId="{8EBD13B8-6EDD-41D6-9985-E688FBD1474E}" srcOrd="2" destOrd="0" presId="urn:microsoft.com/office/officeart/2005/8/layout/default"/>
    <dgm:cxn modelId="{B4C2D4BE-93BD-4150-9F23-EC08D7E341AD}" type="presParOf" srcId="{1378F00B-7831-4507-BBF3-8DDE1A47C00D}" destId="{7C027FC9-3574-4E83-B9E1-1EFCE7BBB2AB}" srcOrd="3" destOrd="0" presId="urn:microsoft.com/office/officeart/2005/8/layout/default"/>
    <dgm:cxn modelId="{C3ED7A81-4A05-4CB5-A32B-2ABFE04A430D}" type="presParOf" srcId="{1378F00B-7831-4507-BBF3-8DDE1A47C00D}" destId="{E3BDFCDA-A6B6-41BB-A515-E014B16C43D0}" srcOrd="4" destOrd="0" presId="urn:microsoft.com/office/officeart/2005/8/layout/default"/>
    <dgm:cxn modelId="{D9807BD5-1591-4C59-AF32-E0D944D0168F}" type="presParOf" srcId="{1378F00B-7831-4507-BBF3-8DDE1A47C00D}" destId="{C1FAC9DB-E878-44A9-A7FE-C584A29F0D7E}" srcOrd="5" destOrd="0" presId="urn:microsoft.com/office/officeart/2005/8/layout/default"/>
    <dgm:cxn modelId="{12622BA0-A8BC-48DB-B6D2-341798C25EFB}" type="presParOf" srcId="{1378F00B-7831-4507-BBF3-8DDE1A47C00D}" destId="{3BE88B58-9578-45B9-AC4D-D93E3D94A0E1}" srcOrd="6" destOrd="0" presId="urn:microsoft.com/office/officeart/2005/8/layout/default"/>
    <dgm:cxn modelId="{89981BF2-A97D-415F-950E-1DC83818B34B}" type="presParOf" srcId="{1378F00B-7831-4507-BBF3-8DDE1A47C00D}" destId="{E4CFA991-89A4-47BF-A496-4B0C3B0055B2}" srcOrd="7" destOrd="0" presId="urn:microsoft.com/office/officeart/2005/8/layout/default"/>
    <dgm:cxn modelId="{8FC634C7-0F24-434C-AC3B-C8D19BD7C5F8}" type="presParOf" srcId="{1378F00B-7831-4507-BBF3-8DDE1A47C00D}" destId="{31A071B8-157F-448A-A839-42407D0EB040}" srcOrd="8" destOrd="0" presId="urn:microsoft.com/office/officeart/2005/8/layout/default"/>
    <dgm:cxn modelId="{7FB4C284-3A6C-42CA-8EF8-BBA6FACA1E9F}" type="presParOf" srcId="{1378F00B-7831-4507-BBF3-8DDE1A47C00D}" destId="{0DA16CA7-DA0D-4707-8D35-8CECFC1E7FBF}" srcOrd="9" destOrd="0" presId="urn:microsoft.com/office/officeart/2005/8/layout/default"/>
    <dgm:cxn modelId="{9A3303CD-BCF6-4AD2-8D5B-09C171B500AB}" type="presParOf" srcId="{1378F00B-7831-4507-BBF3-8DDE1A47C00D}" destId="{DE398E77-D2EF-4810-82D7-9E60B5A843D9}" srcOrd="10" destOrd="0" presId="urn:microsoft.com/office/officeart/2005/8/layout/default"/>
    <dgm:cxn modelId="{5B4DA495-208E-4FC3-A3FD-C8B746FED1A9}" type="presParOf" srcId="{1378F00B-7831-4507-BBF3-8DDE1A47C00D}" destId="{C6171C4E-6DAD-4AA4-B141-A4AD0D3AB350}" srcOrd="11" destOrd="0" presId="urn:microsoft.com/office/officeart/2005/8/layout/default"/>
    <dgm:cxn modelId="{2308BE50-EF07-4985-A9B4-3F94DA3AA3FA}" type="presParOf" srcId="{1378F00B-7831-4507-BBF3-8DDE1A47C00D}" destId="{4C1FB79A-7A4F-4064-90AD-6CEBBF065E82}" srcOrd="12" destOrd="0" presId="urn:microsoft.com/office/officeart/2005/8/layout/default"/>
    <dgm:cxn modelId="{548BA860-1FB1-482D-8CB0-805E9B34ECB0}" type="presParOf" srcId="{1378F00B-7831-4507-BBF3-8DDE1A47C00D}" destId="{559E092B-A079-41F8-A605-B650FFB4A4BF}" srcOrd="13" destOrd="0" presId="urn:microsoft.com/office/officeart/2005/8/layout/default"/>
    <dgm:cxn modelId="{45BB5712-ED99-4144-8CE7-2AD2D441F259}" type="presParOf" srcId="{1378F00B-7831-4507-BBF3-8DDE1A47C00D}" destId="{E7D42659-8146-45DE-9297-10600E2A8CFA}"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3D6788-653D-4AC9-A84D-226184BC923B}"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pl-PL"/>
        </a:p>
      </dgm:t>
    </dgm:pt>
    <dgm:pt modelId="{DC3E13F7-D8F3-4D60-A705-EF3A35B97091}">
      <dgm:prSet phldrT="[Tekst]"/>
      <dgm:spPr/>
      <dgm:t>
        <a:bodyPr/>
        <a:lstStyle/>
        <a:p>
          <a:r>
            <a:rPr lang="pl-PL" dirty="0"/>
            <a:t>Konieczność zapłaty całej ceny przed zawarciem umowy sprzedaży</a:t>
          </a:r>
        </a:p>
      </dgm:t>
    </dgm:pt>
    <dgm:pt modelId="{977E9895-64AF-4082-AD71-CF7591046D8C}" type="parTrans" cxnId="{EE9D660E-C8AA-4666-A8DA-E5EF27AC8258}">
      <dgm:prSet/>
      <dgm:spPr/>
      <dgm:t>
        <a:bodyPr/>
        <a:lstStyle/>
        <a:p>
          <a:endParaRPr lang="pl-PL"/>
        </a:p>
      </dgm:t>
    </dgm:pt>
    <dgm:pt modelId="{1B032171-36B7-4987-BAAF-C8749E5DF1F9}" type="sibTrans" cxnId="{EE9D660E-C8AA-4666-A8DA-E5EF27AC8258}">
      <dgm:prSet/>
      <dgm:spPr/>
      <dgm:t>
        <a:bodyPr/>
        <a:lstStyle/>
        <a:p>
          <a:endParaRPr lang="pl-PL"/>
        </a:p>
      </dgm:t>
    </dgm:pt>
    <dgm:pt modelId="{5BDD0493-9589-4F44-8AD5-A4616976F9DC}">
      <dgm:prSet phldrT="[Tekst]"/>
      <dgm:spPr/>
      <dgm:t>
        <a:bodyPr/>
        <a:lstStyle/>
        <a:p>
          <a:r>
            <a:rPr lang="pl-PL" dirty="0"/>
            <a:t>Brak procedur ze strony banków mogących finansować </a:t>
          </a:r>
          <a:r>
            <a:rPr lang="pl-PL" dirty="0" err="1"/>
            <a:t>pre-pack</a:t>
          </a:r>
          <a:endParaRPr lang="pl-PL" dirty="0"/>
        </a:p>
      </dgm:t>
    </dgm:pt>
    <dgm:pt modelId="{6B0842B4-9DAA-4349-AAD7-52DF1051DF1B}" type="parTrans" cxnId="{64736F96-925F-486D-A2BE-8D9B6031146B}">
      <dgm:prSet/>
      <dgm:spPr/>
      <dgm:t>
        <a:bodyPr/>
        <a:lstStyle/>
        <a:p>
          <a:endParaRPr lang="pl-PL"/>
        </a:p>
      </dgm:t>
    </dgm:pt>
    <dgm:pt modelId="{58738311-13C4-4D2E-9223-07E811673CEF}" type="sibTrans" cxnId="{64736F96-925F-486D-A2BE-8D9B6031146B}">
      <dgm:prSet/>
      <dgm:spPr/>
      <dgm:t>
        <a:bodyPr/>
        <a:lstStyle/>
        <a:p>
          <a:endParaRPr lang="pl-PL"/>
        </a:p>
      </dgm:t>
    </dgm:pt>
    <dgm:pt modelId="{FEB1939A-D791-4A09-8287-54E4247626FF}">
      <dgm:prSet phldrT="[Tekst]"/>
      <dgm:spPr/>
      <dgm:t>
        <a:bodyPr/>
        <a:lstStyle/>
        <a:p>
          <a:r>
            <a:rPr lang="pl-PL" dirty="0"/>
            <a:t>Ryzyko nadużywania prawa do zaskarżenia bądź uchylenia lub zmiany postanowienia o </a:t>
          </a:r>
          <a:r>
            <a:rPr lang="pl-PL" dirty="0" err="1"/>
            <a:t>pre-packu</a:t>
          </a:r>
          <a:endParaRPr lang="pl-PL" dirty="0"/>
        </a:p>
      </dgm:t>
    </dgm:pt>
    <dgm:pt modelId="{37CF453B-2020-4549-BE4C-585B2DF1484D}" type="parTrans" cxnId="{66B29C79-F7C8-4317-B4DC-E0CAFCB64420}">
      <dgm:prSet/>
      <dgm:spPr/>
      <dgm:t>
        <a:bodyPr/>
        <a:lstStyle/>
        <a:p>
          <a:endParaRPr lang="pl-PL"/>
        </a:p>
      </dgm:t>
    </dgm:pt>
    <dgm:pt modelId="{0C0E5873-EAF6-4771-88F3-A592F56EC21E}" type="sibTrans" cxnId="{66B29C79-F7C8-4317-B4DC-E0CAFCB64420}">
      <dgm:prSet/>
      <dgm:spPr/>
      <dgm:t>
        <a:bodyPr/>
        <a:lstStyle/>
        <a:p>
          <a:endParaRPr lang="pl-PL"/>
        </a:p>
      </dgm:t>
    </dgm:pt>
    <dgm:pt modelId="{5CEDDDD7-AE75-430B-9FC8-D772A13B60B8}">
      <dgm:prSet phldrT="[Tekst]"/>
      <dgm:spPr/>
      <dgm:t>
        <a:bodyPr/>
        <a:lstStyle/>
        <a:p>
          <a:r>
            <a:rPr lang="pl-PL" dirty="0"/>
            <a:t>Ryzyko nierzetelnej wyceny</a:t>
          </a:r>
        </a:p>
      </dgm:t>
    </dgm:pt>
    <dgm:pt modelId="{060664D7-23ED-4AB4-B329-923237C639BC}" type="parTrans" cxnId="{13279F88-E611-4B67-B6EA-84B636D4DDC0}">
      <dgm:prSet/>
      <dgm:spPr/>
      <dgm:t>
        <a:bodyPr/>
        <a:lstStyle/>
        <a:p>
          <a:endParaRPr lang="pl-PL"/>
        </a:p>
      </dgm:t>
    </dgm:pt>
    <dgm:pt modelId="{60B1F10E-9A1A-4310-9F1E-E50CA7BB6298}" type="sibTrans" cxnId="{13279F88-E611-4B67-B6EA-84B636D4DDC0}">
      <dgm:prSet/>
      <dgm:spPr/>
      <dgm:t>
        <a:bodyPr/>
        <a:lstStyle/>
        <a:p>
          <a:endParaRPr lang="pl-PL"/>
        </a:p>
      </dgm:t>
    </dgm:pt>
    <dgm:pt modelId="{B9120CD5-F58A-4DB7-A025-CA85322E7510}">
      <dgm:prSet phldrT="[Tekst]"/>
      <dgm:spPr/>
      <dgm:t>
        <a:bodyPr/>
        <a:lstStyle/>
        <a:p>
          <a:r>
            <a:rPr lang="pl-PL" dirty="0"/>
            <a:t>Ryzyko braku wystarczającego nadzoru ze strony organów sądowych</a:t>
          </a:r>
        </a:p>
      </dgm:t>
    </dgm:pt>
    <dgm:pt modelId="{E1BF94F6-6757-4E50-81D3-2897DCC50B75}" type="parTrans" cxnId="{878B01FF-67E7-42B0-A22B-E2452B544A1E}">
      <dgm:prSet/>
      <dgm:spPr/>
      <dgm:t>
        <a:bodyPr/>
        <a:lstStyle/>
        <a:p>
          <a:endParaRPr lang="pl-PL"/>
        </a:p>
      </dgm:t>
    </dgm:pt>
    <dgm:pt modelId="{20590835-FE75-42CB-83EC-B30304AA237F}" type="sibTrans" cxnId="{878B01FF-67E7-42B0-A22B-E2452B544A1E}">
      <dgm:prSet/>
      <dgm:spPr/>
      <dgm:t>
        <a:bodyPr/>
        <a:lstStyle/>
        <a:p>
          <a:endParaRPr lang="pl-PL"/>
        </a:p>
      </dgm:t>
    </dgm:pt>
    <dgm:pt modelId="{241D320B-D14F-4249-A83F-F1B6D3CD299D}">
      <dgm:prSet phldrT="[Tekst]"/>
      <dgm:spPr/>
      <dgm:t>
        <a:bodyPr/>
        <a:lstStyle/>
        <a:p>
          <a:r>
            <a:rPr lang="pl-PL" dirty="0"/>
            <a:t>Trudności prawne związane z przejmowaniem realizowanych kontraktów</a:t>
          </a:r>
        </a:p>
      </dgm:t>
    </dgm:pt>
    <dgm:pt modelId="{BD87D4F8-B508-40B8-819F-E43CD2AC07E8}" type="parTrans" cxnId="{9ACD6A54-59F8-49B7-8DC2-63C81371E85F}">
      <dgm:prSet/>
      <dgm:spPr/>
      <dgm:t>
        <a:bodyPr/>
        <a:lstStyle/>
        <a:p>
          <a:endParaRPr lang="pl-PL"/>
        </a:p>
      </dgm:t>
    </dgm:pt>
    <dgm:pt modelId="{BF219715-9FC1-47F3-AF83-D37FEFA75F33}" type="sibTrans" cxnId="{9ACD6A54-59F8-49B7-8DC2-63C81371E85F}">
      <dgm:prSet/>
      <dgm:spPr/>
      <dgm:t>
        <a:bodyPr/>
        <a:lstStyle/>
        <a:p>
          <a:endParaRPr lang="pl-PL"/>
        </a:p>
      </dgm:t>
    </dgm:pt>
    <dgm:pt modelId="{1378F00B-7831-4507-BBF3-8DDE1A47C00D}" type="pres">
      <dgm:prSet presAssocID="{DE3D6788-653D-4AC9-A84D-226184BC923B}" presName="diagram" presStyleCnt="0">
        <dgm:presLayoutVars>
          <dgm:dir/>
          <dgm:resizeHandles val="exact"/>
        </dgm:presLayoutVars>
      </dgm:prSet>
      <dgm:spPr/>
    </dgm:pt>
    <dgm:pt modelId="{881E61BB-D91E-4EAF-9FAC-48B21C820D70}" type="pres">
      <dgm:prSet presAssocID="{DC3E13F7-D8F3-4D60-A705-EF3A35B97091}" presName="node" presStyleLbl="node1" presStyleIdx="0" presStyleCnt="6">
        <dgm:presLayoutVars>
          <dgm:bulletEnabled val="1"/>
        </dgm:presLayoutVars>
      </dgm:prSet>
      <dgm:spPr/>
    </dgm:pt>
    <dgm:pt modelId="{3AC6F2C3-A5A2-4E5F-8565-7846DE66299F}" type="pres">
      <dgm:prSet presAssocID="{1B032171-36B7-4987-BAAF-C8749E5DF1F9}" presName="sibTrans" presStyleCnt="0"/>
      <dgm:spPr/>
    </dgm:pt>
    <dgm:pt modelId="{8EBD13B8-6EDD-41D6-9985-E688FBD1474E}" type="pres">
      <dgm:prSet presAssocID="{5BDD0493-9589-4F44-8AD5-A4616976F9DC}" presName="node" presStyleLbl="node1" presStyleIdx="1" presStyleCnt="6">
        <dgm:presLayoutVars>
          <dgm:bulletEnabled val="1"/>
        </dgm:presLayoutVars>
      </dgm:prSet>
      <dgm:spPr/>
    </dgm:pt>
    <dgm:pt modelId="{7C027FC9-3574-4E83-B9E1-1EFCE7BBB2AB}" type="pres">
      <dgm:prSet presAssocID="{58738311-13C4-4D2E-9223-07E811673CEF}" presName="sibTrans" presStyleCnt="0"/>
      <dgm:spPr/>
    </dgm:pt>
    <dgm:pt modelId="{E3BDFCDA-A6B6-41BB-A515-E014B16C43D0}" type="pres">
      <dgm:prSet presAssocID="{FEB1939A-D791-4A09-8287-54E4247626FF}" presName="node" presStyleLbl="node1" presStyleIdx="2" presStyleCnt="6">
        <dgm:presLayoutVars>
          <dgm:bulletEnabled val="1"/>
        </dgm:presLayoutVars>
      </dgm:prSet>
      <dgm:spPr/>
    </dgm:pt>
    <dgm:pt modelId="{C1FAC9DB-E878-44A9-A7FE-C584A29F0D7E}" type="pres">
      <dgm:prSet presAssocID="{0C0E5873-EAF6-4771-88F3-A592F56EC21E}" presName="sibTrans" presStyleCnt="0"/>
      <dgm:spPr/>
    </dgm:pt>
    <dgm:pt modelId="{3BE88B58-9578-45B9-AC4D-D93E3D94A0E1}" type="pres">
      <dgm:prSet presAssocID="{5CEDDDD7-AE75-430B-9FC8-D772A13B60B8}" presName="node" presStyleLbl="node1" presStyleIdx="3" presStyleCnt="6">
        <dgm:presLayoutVars>
          <dgm:bulletEnabled val="1"/>
        </dgm:presLayoutVars>
      </dgm:prSet>
      <dgm:spPr/>
    </dgm:pt>
    <dgm:pt modelId="{E4CFA991-89A4-47BF-A496-4B0C3B0055B2}" type="pres">
      <dgm:prSet presAssocID="{60B1F10E-9A1A-4310-9F1E-E50CA7BB6298}" presName="sibTrans" presStyleCnt="0"/>
      <dgm:spPr/>
    </dgm:pt>
    <dgm:pt modelId="{31A071B8-157F-448A-A839-42407D0EB040}" type="pres">
      <dgm:prSet presAssocID="{241D320B-D14F-4249-A83F-F1B6D3CD299D}" presName="node" presStyleLbl="node1" presStyleIdx="4" presStyleCnt="6">
        <dgm:presLayoutVars>
          <dgm:bulletEnabled val="1"/>
        </dgm:presLayoutVars>
      </dgm:prSet>
      <dgm:spPr/>
    </dgm:pt>
    <dgm:pt modelId="{0DA16CA7-DA0D-4707-8D35-8CECFC1E7FBF}" type="pres">
      <dgm:prSet presAssocID="{BF219715-9FC1-47F3-AF83-D37FEFA75F33}" presName="sibTrans" presStyleCnt="0"/>
      <dgm:spPr/>
    </dgm:pt>
    <dgm:pt modelId="{DE398E77-D2EF-4810-82D7-9E60B5A843D9}" type="pres">
      <dgm:prSet presAssocID="{B9120CD5-F58A-4DB7-A025-CA85322E7510}" presName="node" presStyleLbl="node1" presStyleIdx="5" presStyleCnt="6">
        <dgm:presLayoutVars>
          <dgm:bulletEnabled val="1"/>
        </dgm:presLayoutVars>
      </dgm:prSet>
      <dgm:spPr/>
    </dgm:pt>
  </dgm:ptLst>
  <dgm:cxnLst>
    <dgm:cxn modelId="{EE9D660E-C8AA-4666-A8DA-E5EF27AC8258}" srcId="{DE3D6788-653D-4AC9-A84D-226184BC923B}" destId="{DC3E13F7-D8F3-4D60-A705-EF3A35B97091}" srcOrd="0" destOrd="0" parTransId="{977E9895-64AF-4082-AD71-CF7591046D8C}" sibTransId="{1B032171-36B7-4987-BAAF-C8749E5DF1F9}"/>
    <dgm:cxn modelId="{1925F628-774D-446B-B974-51022DD0B96A}" type="presOf" srcId="{5BDD0493-9589-4F44-8AD5-A4616976F9DC}" destId="{8EBD13B8-6EDD-41D6-9985-E688FBD1474E}" srcOrd="0" destOrd="0" presId="urn:microsoft.com/office/officeart/2005/8/layout/default"/>
    <dgm:cxn modelId="{8245912A-C5EE-4C08-8EDC-AC9D73EBA1EA}" type="presOf" srcId="{DC3E13F7-D8F3-4D60-A705-EF3A35B97091}" destId="{881E61BB-D91E-4EAF-9FAC-48B21C820D70}" srcOrd="0" destOrd="0" presId="urn:microsoft.com/office/officeart/2005/8/layout/default"/>
    <dgm:cxn modelId="{5C723C46-A1E2-4AEE-BC98-BDEF74438E1D}" type="presOf" srcId="{FEB1939A-D791-4A09-8287-54E4247626FF}" destId="{E3BDFCDA-A6B6-41BB-A515-E014B16C43D0}" srcOrd="0" destOrd="0" presId="urn:microsoft.com/office/officeart/2005/8/layout/default"/>
    <dgm:cxn modelId="{9ACD6A54-59F8-49B7-8DC2-63C81371E85F}" srcId="{DE3D6788-653D-4AC9-A84D-226184BC923B}" destId="{241D320B-D14F-4249-A83F-F1B6D3CD299D}" srcOrd="4" destOrd="0" parTransId="{BD87D4F8-B508-40B8-819F-E43CD2AC07E8}" sibTransId="{BF219715-9FC1-47F3-AF83-D37FEFA75F33}"/>
    <dgm:cxn modelId="{66B29C79-F7C8-4317-B4DC-E0CAFCB64420}" srcId="{DE3D6788-653D-4AC9-A84D-226184BC923B}" destId="{FEB1939A-D791-4A09-8287-54E4247626FF}" srcOrd="2" destOrd="0" parTransId="{37CF453B-2020-4549-BE4C-585B2DF1484D}" sibTransId="{0C0E5873-EAF6-4771-88F3-A592F56EC21E}"/>
    <dgm:cxn modelId="{35C7557D-5537-4166-868D-DDAD2DA89B7C}" type="presOf" srcId="{DE3D6788-653D-4AC9-A84D-226184BC923B}" destId="{1378F00B-7831-4507-BBF3-8DDE1A47C00D}" srcOrd="0" destOrd="0" presId="urn:microsoft.com/office/officeart/2005/8/layout/default"/>
    <dgm:cxn modelId="{04EDC281-E7D7-408A-ADA0-2FEBB008BA83}" type="presOf" srcId="{5CEDDDD7-AE75-430B-9FC8-D772A13B60B8}" destId="{3BE88B58-9578-45B9-AC4D-D93E3D94A0E1}" srcOrd="0" destOrd="0" presId="urn:microsoft.com/office/officeart/2005/8/layout/default"/>
    <dgm:cxn modelId="{13279F88-E611-4B67-B6EA-84B636D4DDC0}" srcId="{DE3D6788-653D-4AC9-A84D-226184BC923B}" destId="{5CEDDDD7-AE75-430B-9FC8-D772A13B60B8}" srcOrd="3" destOrd="0" parTransId="{060664D7-23ED-4AB4-B329-923237C639BC}" sibTransId="{60B1F10E-9A1A-4310-9F1E-E50CA7BB6298}"/>
    <dgm:cxn modelId="{9676C589-F799-4DF9-9DE9-1286EFFD887E}" type="presOf" srcId="{241D320B-D14F-4249-A83F-F1B6D3CD299D}" destId="{31A071B8-157F-448A-A839-42407D0EB040}" srcOrd="0" destOrd="0" presId="urn:microsoft.com/office/officeart/2005/8/layout/default"/>
    <dgm:cxn modelId="{64736F96-925F-486D-A2BE-8D9B6031146B}" srcId="{DE3D6788-653D-4AC9-A84D-226184BC923B}" destId="{5BDD0493-9589-4F44-8AD5-A4616976F9DC}" srcOrd="1" destOrd="0" parTransId="{6B0842B4-9DAA-4349-AAD7-52DF1051DF1B}" sibTransId="{58738311-13C4-4D2E-9223-07E811673CEF}"/>
    <dgm:cxn modelId="{6DEF4BAF-DA68-45CD-852B-79BDDD476A67}" type="presOf" srcId="{B9120CD5-F58A-4DB7-A025-CA85322E7510}" destId="{DE398E77-D2EF-4810-82D7-9E60B5A843D9}" srcOrd="0" destOrd="0" presId="urn:microsoft.com/office/officeart/2005/8/layout/default"/>
    <dgm:cxn modelId="{878B01FF-67E7-42B0-A22B-E2452B544A1E}" srcId="{DE3D6788-653D-4AC9-A84D-226184BC923B}" destId="{B9120CD5-F58A-4DB7-A025-CA85322E7510}" srcOrd="5" destOrd="0" parTransId="{E1BF94F6-6757-4E50-81D3-2897DCC50B75}" sibTransId="{20590835-FE75-42CB-83EC-B30304AA237F}"/>
    <dgm:cxn modelId="{28371976-EF32-437D-8CE0-9CEF2D3093CA}" type="presParOf" srcId="{1378F00B-7831-4507-BBF3-8DDE1A47C00D}" destId="{881E61BB-D91E-4EAF-9FAC-48B21C820D70}" srcOrd="0" destOrd="0" presId="urn:microsoft.com/office/officeart/2005/8/layout/default"/>
    <dgm:cxn modelId="{DDEF187C-C6A8-4F0A-9B2A-2DB3FA8E6994}" type="presParOf" srcId="{1378F00B-7831-4507-BBF3-8DDE1A47C00D}" destId="{3AC6F2C3-A5A2-4E5F-8565-7846DE66299F}" srcOrd="1" destOrd="0" presId="urn:microsoft.com/office/officeart/2005/8/layout/default"/>
    <dgm:cxn modelId="{4EA94616-00C6-41D1-988F-8B9CE3D87B2A}" type="presParOf" srcId="{1378F00B-7831-4507-BBF3-8DDE1A47C00D}" destId="{8EBD13B8-6EDD-41D6-9985-E688FBD1474E}" srcOrd="2" destOrd="0" presId="urn:microsoft.com/office/officeart/2005/8/layout/default"/>
    <dgm:cxn modelId="{D054397B-E802-4F84-A201-B91F48C3FF77}" type="presParOf" srcId="{1378F00B-7831-4507-BBF3-8DDE1A47C00D}" destId="{7C027FC9-3574-4E83-B9E1-1EFCE7BBB2AB}" srcOrd="3" destOrd="0" presId="urn:microsoft.com/office/officeart/2005/8/layout/default"/>
    <dgm:cxn modelId="{5F1DBD63-39A0-4DBA-8EAD-5CE32DE20277}" type="presParOf" srcId="{1378F00B-7831-4507-BBF3-8DDE1A47C00D}" destId="{E3BDFCDA-A6B6-41BB-A515-E014B16C43D0}" srcOrd="4" destOrd="0" presId="urn:microsoft.com/office/officeart/2005/8/layout/default"/>
    <dgm:cxn modelId="{4A1CF951-A7B3-44F1-B122-0A33F707067B}" type="presParOf" srcId="{1378F00B-7831-4507-BBF3-8DDE1A47C00D}" destId="{C1FAC9DB-E878-44A9-A7FE-C584A29F0D7E}" srcOrd="5" destOrd="0" presId="urn:microsoft.com/office/officeart/2005/8/layout/default"/>
    <dgm:cxn modelId="{4CDFA4E2-8300-447C-971C-579792CBE733}" type="presParOf" srcId="{1378F00B-7831-4507-BBF3-8DDE1A47C00D}" destId="{3BE88B58-9578-45B9-AC4D-D93E3D94A0E1}" srcOrd="6" destOrd="0" presId="urn:microsoft.com/office/officeart/2005/8/layout/default"/>
    <dgm:cxn modelId="{D3D96881-A8CA-4E30-821B-F90DB0F03FE1}" type="presParOf" srcId="{1378F00B-7831-4507-BBF3-8DDE1A47C00D}" destId="{E4CFA991-89A4-47BF-A496-4B0C3B0055B2}" srcOrd="7" destOrd="0" presId="urn:microsoft.com/office/officeart/2005/8/layout/default"/>
    <dgm:cxn modelId="{26153590-1E08-40CE-80B5-901FB1D8CA24}" type="presParOf" srcId="{1378F00B-7831-4507-BBF3-8DDE1A47C00D}" destId="{31A071B8-157F-448A-A839-42407D0EB040}" srcOrd="8" destOrd="0" presId="urn:microsoft.com/office/officeart/2005/8/layout/default"/>
    <dgm:cxn modelId="{339512D0-1A06-4EB6-95A8-43A1D25B5184}" type="presParOf" srcId="{1378F00B-7831-4507-BBF3-8DDE1A47C00D}" destId="{0DA16CA7-DA0D-4707-8D35-8CECFC1E7FBF}" srcOrd="9" destOrd="0" presId="urn:microsoft.com/office/officeart/2005/8/layout/default"/>
    <dgm:cxn modelId="{7B120319-7DF3-48F4-A91A-E2775E959A03}" type="presParOf" srcId="{1378F00B-7831-4507-BBF3-8DDE1A47C00D}" destId="{DE398E77-D2EF-4810-82D7-9E60B5A843D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E61BB-D91E-4EAF-9FAC-48B21C820D70}">
      <dsp:nvSpPr>
        <dsp:cNvPr id="0" name=""/>
        <dsp:cNvSpPr/>
      </dsp:nvSpPr>
      <dsp:spPr>
        <a:xfrm>
          <a:off x="83581" y="768"/>
          <a:ext cx="2519511" cy="151170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Szybkość procesu</a:t>
          </a:r>
        </a:p>
      </dsp:txBody>
      <dsp:txXfrm>
        <a:off x="83581" y="768"/>
        <a:ext cx="2519511" cy="1511706"/>
      </dsp:txXfrm>
    </dsp:sp>
    <dsp:sp modelId="{8EBD13B8-6EDD-41D6-9985-E688FBD1474E}">
      <dsp:nvSpPr>
        <dsp:cNvPr id="0" name=""/>
        <dsp:cNvSpPr/>
      </dsp:nvSpPr>
      <dsp:spPr>
        <a:xfrm>
          <a:off x="2855044" y="768"/>
          <a:ext cx="2519511" cy="151170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Brak odpowiedzialności nabywcy za stare długi (sprzedaż egzekucyjna)</a:t>
          </a:r>
        </a:p>
      </dsp:txBody>
      <dsp:txXfrm>
        <a:off x="2855044" y="768"/>
        <a:ext cx="2519511" cy="1511706"/>
      </dsp:txXfrm>
    </dsp:sp>
    <dsp:sp modelId="{E3BDFCDA-A6B6-41BB-A515-E014B16C43D0}">
      <dsp:nvSpPr>
        <dsp:cNvPr id="0" name=""/>
        <dsp:cNvSpPr/>
      </dsp:nvSpPr>
      <dsp:spPr>
        <a:xfrm>
          <a:off x="5626506" y="768"/>
          <a:ext cx="2519511" cy="151170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Istotne odciążenie Sądów Upadłościowych</a:t>
          </a:r>
        </a:p>
      </dsp:txBody>
      <dsp:txXfrm>
        <a:off x="5626506" y="768"/>
        <a:ext cx="2519511" cy="1511706"/>
      </dsp:txXfrm>
    </dsp:sp>
    <dsp:sp modelId="{3BE88B58-9578-45B9-AC4D-D93E3D94A0E1}">
      <dsp:nvSpPr>
        <dsp:cNvPr id="0" name=""/>
        <dsp:cNvSpPr/>
      </dsp:nvSpPr>
      <dsp:spPr>
        <a:xfrm>
          <a:off x="83581" y="1764426"/>
          <a:ext cx="2519511" cy="151170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Możliwość uzyskania realistycznej ceny z dyskontem (sprzedaż wymuszona)</a:t>
          </a:r>
        </a:p>
      </dsp:txBody>
      <dsp:txXfrm>
        <a:off x="83581" y="1764426"/>
        <a:ext cx="2519511" cy="1511706"/>
      </dsp:txXfrm>
    </dsp:sp>
    <dsp:sp modelId="{31A071B8-157F-448A-A839-42407D0EB040}">
      <dsp:nvSpPr>
        <dsp:cNvPr id="0" name=""/>
        <dsp:cNvSpPr/>
      </dsp:nvSpPr>
      <dsp:spPr>
        <a:xfrm>
          <a:off x="2855044" y="1764426"/>
          <a:ext cx="2519511" cy="151170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Nabycie funkcjonujących / pracujących aktywów</a:t>
          </a:r>
        </a:p>
      </dsp:txBody>
      <dsp:txXfrm>
        <a:off x="2855044" y="1764426"/>
        <a:ext cx="2519511" cy="1511706"/>
      </dsp:txXfrm>
    </dsp:sp>
    <dsp:sp modelId="{DE398E77-D2EF-4810-82D7-9E60B5A843D9}">
      <dsp:nvSpPr>
        <dsp:cNvPr id="0" name=""/>
        <dsp:cNvSpPr/>
      </dsp:nvSpPr>
      <dsp:spPr>
        <a:xfrm>
          <a:off x="5626506" y="1764426"/>
          <a:ext cx="2519511" cy="151170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Ograniczony krąg oferentów</a:t>
          </a:r>
        </a:p>
      </dsp:txBody>
      <dsp:txXfrm>
        <a:off x="5626506" y="1764426"/>
        <a:ext cx="2519511" cy="1511706"/>
      </dsp:txXfrm>
    </dsp:sp>
    <dsp:sp modelId="{4C1FB79A-7A4F-4064-90AD-6CEBBF065E82}">
      <dsp:nvSpPr>
        <dsp:cNvPr id="0" name=""/>
        <dsp:cNvSpPr/>
      </dsp:nvSpPr>
      <dsp:spPr>
        <a:xfrm>
          <a:off x="1469313" y="3528084"/>
          <a:ext cx="2519511" cy="151170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Ograniczony audyt prawno-finansowy przedmiotu </a:t>
          </a:r>
          <a:r>
            <a:rPr lang="pl-PL" sz="2000" kern="1200" dirty="0" err="1"/>
            <a:t>pre-packu</a:t>
          </a:r>
          <a:endParaRPr lang="pl-PL" sz="2000" kern="1200" dirty="0"/>
        </a:p>
      </dsp:txBody>
      <dsp:txXfrm>
        <a:off x="1469313" y="3528084"/>
        <a:ext cx="2519511" cy="1511706"/>
      </dsp:txXfrm>
    </dsp:sp>
    <dsp:sp modelId="{E7D42659-8146-45DE-9297-10600E2A8CFA}">
      <dsp:nvSpPr>
        <dsp:cNvPr id="0" name=""/>
        <dsp:cNvSpPr/>
      </dsp:nvSpPr>
      <dsp:spPr>
        <a:xfrm>
          <a:off x="4240775" y="3528084"/>
          <a:ext cx="2519511" cy="1511706"/>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Transakcja pod nadzorem sądowym</a:t>
          </a:r>
        </a:p>
      </dsp:txBody>
      <dsp:txXfrm>
        <a:off x="4240775" y="3528084"/>
        <a:ext cx="2519511" cy="15117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E61BB-D91E-4EAF-9FAC-48B21C820D70}">
      <dsp:nvSpPr>
        <dsp:cNvPr id="0" name=""/>
        <dsp:cNvSpPr/>
      </dsp:nvSpPr>
      <dsp:spPr>
        <a:xfrm>
          <a:off x="0" y="771835"/>
          <a:ext cx="2745304" cy="164718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Konieczność zapłaty całej ceny przed zawarciem umowy sprzedaży</a:t>
          </a:r>
        </a:p>
      </dsp:txBody>
      <dsp:txXfrm>
        <a:off x="0" y="771835"/>
        <a:ext cx="2745304" cy="1647182"/>
      </dsp:txXfrm>
    </dsp:sp>
    <dsp:sp modelId="{8EBD13B8-6EDD-41D6-9985-E688FBD1474E}">
      <dsp:nvSpPr>
        <dsp:cNvPr id="0" name=""/>
        <dsp:cNvSpPr/>
      </dsp:nvSpPr>
      <dsp:spPr>
        <a:xfrm>
          <a:off x="3019835" y="771835"/>
          <a:ext cx="2745304" cy="164718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Brak procedur ze strony banków mogących finansować </a:t>
          </a:r>
          <a:r>
            <a:rPr lang="pl-PL" sz="2100" kern="1200" dirty="0" err="1"/>
            <a:t>pre-pack</a:t>
          </a:r>
          <a:endParaRPr lang="pl-PL" sz="2100" kern="1200" dirty="0"/>
        </a:p>
      </dsp:txBody>
      <dsp:txXfrm>
        <a:off x="3019835" y="771835"/>
        <a:ext cx="2745304" cy="1647182"/>
      </dsp:txXfrm>
    </dsp:sp>
    <dsp:sp modelId="{E3BDFCDA-A6B6-41BB-A515-E014B16C43D0}">
      <dsp:nvSpPr>
        <dsp:cNvPr id="0" name=""/>
        <dsp:cNvSpPr/>
      </dsp:nvSpPr>
      <dsp:spPr>
        <a:xfrm>
          <a:off x="6039670" y="771835"/>
          <a:ext cx="2745304" cy="164718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Ryzyko nadużywania prawa do zaskarżenia bądź uchylenia lub zmiany postanowienia o </a:t>
          </a:r>
          <a:r>
            <a:rPr lang="pl-PL" sz="2100" kern="1200" dirty="0" err="1"/>
            <a:t>pre-packu</a:t>
          </a:r>
          <a:endParaRPr lang="pl-PL" sz="2100" kern="1200" dirty="0"/>
        </a:p>
      </dsp:txBody>
      <dsp:txXfrm>
        <a:off x="6039670" y="771835"/>
        <a:ext cx="2745304" cy="1647182"/>
      </dsp:txXfrm>
    </dsp:sp>
    <dsp:sp modelId="{3BE88B58-9578-45B9-AC4D-D93E3D94A0E1}">
      <dsp:nvSpPr>
        <dsp:cNvPr id="0" name=""/>
        <dsp:cNvSpPr/>
      </dsp:nvSpPr>
      <dsp:spPr>
        <a:xfrm>
          <a:off x="0" y="2693549"/>
          <a:ext cx="2745304" cy="164718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Ryzyko nierzetelnej wyceny</a:t>
          </a:r>
        </a:p>
      </dsp:txBody>
      <dsp:txXfrm>
        <a:off x="0" y="2693549"/>
        <a:ext cx="2745304" cy="1647182"/>
      </dsp:txXfrm>
    </dsp:sp>
    <dsp:sp modelId="{31A071B8-157F-448A-A839-42407D0EB040}">
      <dsp:nvSpPr>
        <dsp:cNvPr id="0" name=""/>
        <dsp:cNvSpPr/>
      </dsp:nvSpPr>
      <dsp:spPr>
        <a:xfrm>
          <a:off x="3019835" y="2693549"/>
          <a:ext cx="2745304" cy="164718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Trudności prawne związane z przejmowaniem realizowanych kontraktów</a:t>
          </a:r>
        </a:p>
      </dsp:txBody>
      <dsp:txXfrm>
        <a:off x="3019835" y="2693549"/>
        <a:ext cx="2745304" cy="1647182"/>
      </dsp:txXfrm>
    </dsp:sp>
    <dsp:sp modelId="{DE398E77-D2EF-4810-82D7-9E60B5A843D9}">
      <dsp:nvSpPr>
        <dsp:cNvPr id="0" name=""/>
        <dsp:cNvSpPr/>
      </dsp:nvSpPr>
      <dsp:spPr>
        <a:xfrm>
          <a:off x="6039670" y="2693549"/>
          <a:ext cx="2745304" cy="1647182"/>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Ryzyko braku wystarczającego nadzoru ze strony organów sądowych</a:t>
          </a:r>
        </a:p>
      </dsp:txBody>
      <dsp:txXfrm>
        <a:off x="6039670" y="2693549"/>
        <a:ext cx="2745304" cy="164718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1CFB46D-30CD-467D-9F95-F83AA67B8481}" type="datetimeFigureOut">
              <a:rPr lang="pl-PL" smtClean="0"/>
              <a:t>29.11.2017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1839392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1CFB46D-30CD-467D-9F95-F83AA67B8481}" type="datetimeFigureOut">
              <a:rPr lang="pl-PL" smtClean="0"/>
              <a:t>29.11.2017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70461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1CFB46D-30CD-467D-9F95-F83AA67B8481}" type="datetimeFigureOut">
              <a:rPr lang="pl-PL" smtClean="0"/>
              <a:t>29.11.2017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416409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1CFB46D-30CD-467D-9F95-F83AA67B8481}" type="datetimeFigureOut">
              <a:rPr lang="pl-PL" smtClean="0"/>
              <a:t>29.11.2017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2947288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1CFB46D-30CD-467D-9F95-F83AA67B8481}" type="datetimeFigureOut">
              <a:rPr lang="pl-PL" smtClean="0"/>
              <a:t>29.11.2017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74815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1CFB46D-30CD-467D-9F95-F83AA67B8481}" type="datetimeFigureOut">
              <a:rPr lang="pl-PL" smtClean="0"/>
              <a:t>29.11.2017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296991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1CFB46D-30CD-467D-9F95-F83AA67B8481}" type="datetimeFigureOut">
              <a:rPr lang="pl-PL" smtClean="0"/>
              <a:t>29.11.2017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363545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1CFB46D-30CD-467D-9F95-F83AA67B8481}" type="datetimeFigureOut">
              <a:rPr lang="pl-PL" smtClean="0"/>
              <a:t>29.11.2017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2174597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1CFB46D-30CD-467D-9F95-F83AA67B8481}" type="datetimeFigureOut">
              <a:rPr lang="pl-PL" smtClean="0"/>
              <a:t>29.11.2017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35858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1CFB46D-30CD-467D-9F95-F83AA67B8481}" type="datetimeFigureOut">
              <a:rPr lang="pl-PL" smtClean="0"/>
              <a:t>29.11.2017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3351628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1CFB46D-30CD-467D-9F95-F83AA67B8481}" type="datetimeFigureOut">
              <a:rPr lang="pl-PL" smtClean="0"/>
              <a:t>29.11.2017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7590215-98FA-484A-8A5E-A7C9157248B3}" type="slidenum">
              <a:rPr lang="pl-PL" smtClean="0"/>
              <a:t>‹#›</a:t>
            </a:fld>
            <a:endParaRPr lang="pl-PL"/>
          </a:p>
        </p:txBody>
      </p:sp>
    </p:spTree>
    <p:extLst>
      <p:ext uri="{BB962C8B-B14F-4D97-AF65-F5344CB8AC3E}">
        <p14:creationId xmlns:p14="http://schemas.microsoft.com/office/powerpoint/2010/main" val="327145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FB46D-30CD-467D-9F95-F83AA67B8481}" type="datetimeFigureOut">
              <a:rPr lang="pl-PL" smtClean="0"/>
              <a:t>29.11.2017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90215-98FA-484A-8A5E-A7C9157248B3}" type="slidenum">
              <a:rPr lang="pl-PL" smtClean="0"/>
              <a:t>‹#›</a:t>
            </a:fld>
            <a:endParaRPr lang="pl-PL"/>
          </a:p>
        </p:txBody>
      </p:sp>
    </p:spTree>
    <p:extLst>
      <p:ext uri="{BB962C8B-B14F-4D97-AF65-F5344CB8AC3E}">
        <p14:creationId xmlns:p14="http://schemas.microsoft.com/office/powerpoint/2010/main" val="1764227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hyperlink" Target="http://www.tatara.com.p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err="1"/>
              <a:t>Pre-pack</a:t>
            </a:r>
            <a:r>
              <a:rPr lang="pl-PL" dirty="0"/>
              <a:t> a upadłość konsumencka – projektowane zmiany przepisów</a:t>
            </a:r>
          </a:p>
        </p:txBody>
      </p:sp>
      <p:sp>
        <p:nvSpPr>
          <p:cNvPr id="3" name="Podtytuł 2"/>
          <p:cNvSpPr>
            <a:spLocks noGrp="1"/>
          </p:cNvSpPr>
          <p:nvPr>
            <p:ph type="subTitle" idx="1"/>
          </p:nvPr>
        </p:nvSpPr>
        <p:spPr/>
        <p:txBody>
          <a:bodyPr/>
          <a:lstStyle/>
          <a:p>
            <a:r>
              <a:rPr lang="pl-PL" dirty="0"/>
              <a:t>Karol Tatara, radca prawny i doradca restrukturyzacyjny</a:t>
            </a:r>
          </a:p>
          <a:p>
            <a:r>
              <a:rPr lang="pl-PL" dirty="0"/>
              <a:t>Warszawa, dnia 12.05.2017 r.</a:t>
            </a:r>
          </a:p>
        </p:txBody>
      </p:sp>
    </p:spTree>
    <p:extLst>
      <p:ext uri="{BB962C8B-B14F-4D97-AF65-F5344CB8AC3E}">
        <p14:creationId xmlns:p14="http://schemas.microsoft.com/office/powerpoint/2010/main" val="2403653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Planowane zmiany w przepisach</a:t>
            </a:r>
          </a:p>
        </p:txBody>
      </p:sp>
      <p:sp>
        <p:nvSpPr>
          <p:cNvPr id="3" name="Symbol zastępczy zawartości 2"/>
          <p:cNvSpPr>
            <a:spLocks noGrp="1"/>
          </p:cNvSpPr>
          <p:nvPr>
            <p:ph idx="1"/>
          </p:nvPr>
        </p:nvSpPr>
        <p:spPr/>
        <p:txBody>
          <a:bodyPr>
            <a:normAutofit fontScale="92500" lnSpcReduction="20000"/>
          </a:bodyPr>
          <a:lstStyle/>
          <a:p>
            <a:r>
              <a:rPr lang="pl-PL" dirty="0"/>
              <a:t>Art. 56f PU – dodanie ust. 1a:</a:t>
            </a:r>
          </a:p>
          <a:p>
            <a:r>
              <a:rPr lang="pl-PL" i="1" dirty="0"/>
              <a:t>Jeżeli do wniosku o zatwierdzenie warunków sprzedaży był dołączony dowód wpłaty pełnej ceny na rachunek depozytowy sądu, wydanie przedmiotu sprzedaży nabywcy następuje niezwłocznie po wydaniu postanowienia o ogłoszeniu upadłości (ust. 1)</a:t>
            </a:r>
          </a:p>
          <a:p>
            <a:r>
              <a:rPr lang="pl-PL" b="1" i="1" dirty="0">
                <a:solidFill>
                  <a:schemeClr val="accent2">
                    <a:lumMod val="75000"/>
                  </a:schemeClr>
                </a:solidFill>
              </a:rPr>
              <a:t>Przepis ust. 1 stosuje się odpowiednio w przypadku wpłaty pełnej ceny na rachunek depozytowy sądu po wydaniu postanowienia o ogłoszeniu upadłości (ust. 1a)</a:t>
            </a:r>
            <a:r>
              <a:rPr lang="pl-PL" dirty="0"/>
              <a:t>.</a:t>
            </a:r>
          </a:p>
        </p:txBody>
      </p:sp>
    </p:spTree>
    <p:extLst>
      <p:ext uri="{BB962C8B-B14F-4D97-AF65-F5344CB8AC3E}">
        <p14:creationId xmlns:p14="http://schemas.microsoft.com/office/powerpoint/2010/main" val="3491364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Planowane zmiany w przepisach</a:t>
            </a:r>
          </a:p>
        </p:txBody>
      </p:sp>
      <p:sp>
        <p:nvSpPr>
          <p:cNvPr id="3" name="Symbol zastępczy zawartości 2"/>
          <p:cNvSpPr>
            <a:spLocks noGrp="1"/>
          </p:cNvSpPr>
          <p:nvPr>
            <p:ph idx="1"/>
          </p:nvPr>
        </p:nvSpPr>
        <p:spPr/>
        <p:txBody>
          <a:bodyPr>
            <a:normAutofit fontScale="77500" lnSpcReduction="20000"/>
          </a:bodyPr>
          <a:lstStyle/>
          <a:p>
            <a:r>
              <a:rPr lang="pl-PL" dirty="0"/>
              <a:t>Art. 56h PU</a:t>
            </a:r>
          </a:p>
          <a:p>
            <a:r>
              <a:rPr lang="pl-PL" dirty="0"/>
              <a:t>Brzmienie obecne:</a:t>
            </a:r>
          </a:p>
          <a:p>
            <a:r>
              <a:rPr lang="pl-PL" i="1" dirty="0"/>
              <a:t>W terminie przewidzianym na zawarcie umowy sprzedaży </a:t>
            </a:r>
            <a:r>
              <a:rPr lang="pl-PL" b="1" i="1" dirty="0"/>
              <a:t>syndyk</a:t>
            </a:r>
            <a:r>
              <a:rPr lang="pl-PL" i="1" dirty="0"/>
              <a:t> może złożyć wniosek do sądu o uchylenie lub zmianę postanowienia zatwierdzającego warunki sprzedaży, jeżeli po wydaniu postanowienia zmieniły się lub zostały ujawnione okoliczności mające istotny wpływ na wartość składnika majątkowego będącego przedmiotem sprzedaży. Na postanowienie uwzględniające wniosek przysługuje zażalenie. Przepisy art. 56a-56g stosuje się odpowiednio</a:t>
            </a:r>
          </a:p>
          <a:p>
            <a:r>
              <a:rPr lang="pl-PL" dirty="0"/>
              <a:t>Projektowane, nowe brzmienie:</a:t>
            </a:r>
          </a:p>
          <a:p>
            <a:r>
              <a:rPr lang="pl-PL" i="1" dirty="0"/>
              <a:t>W terminie […] syndyk </a:t>
            </a:r>
            <a:r>
              <a:rPr lang="pl-PL" b="1" i="1" dirty="0">
                <a:solidFill>
                  <a:schemeClr val="accent2">
                    <a:lumMod val="75000"/>
                  </a:schemeClr>
                </a:solidFill>
              </a:rPr>
              <a:t>lub nabywca</a:t>
            </a:r>
            <a:r>
              <a:rPr lang="pl-PL" i="1" dirty="0">
                <a:solidFill>
                  <a:schemeClr val="accent2">
                    <a:lumMod val="75000"/>
                  </a:schemeClr>
                </a:solidFill>
              </a:rPr>
              <a:t> </a:t>
            </a:r>
            <a:r>
              <a:rPr lang="pl-PL" i="1" dirty="0"/>
              <a:t>może …</a:t>
            </a:r>
          </a:p>
        </p:txBody>
      </p:sp>
    </p:spTree>
    <p:extLst>
      <p:ext uri="{BB962C8B-B14F-4D97-AF65-F5344CB8AC3E}">
        <p14:creationId xmlns:p14="http://schemas.microsoft.com/office/powerpoint/2010/main" val="2449533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Art. 317 PU – brzmienie obecne</a:t>
            </a:r>
          </a:p>
        </p:txBody>
      </p:sp>
      <p:sp>
        <p:nvSpPr>
          <p:cNvPr id="3" name="Symbol zastępczy zawartości 2"/>
          <p:cNvSpPr>
            <a:spLocks noGrp="1"/>
          </p:cNvSpPr>
          <p:nvPr>
            <p:ph idx="1"/>
          </p:nvPr>
        </p:nvSpPr>
        <p:spPr>
          <a:xfrm>
            <a:off x="179512" y="1268760"/>
            <a:ext cx="8712968" cy="5328592"/>
          </a:xfrm>
        </p:spPr>
        <p:txBody>
          <a:bodyPr>
            <a:normAutofit fontScale="77500" lnSpcReduction="20000"/>
          </a:bodyPr>
          <a:lstStyle/>
          <a:p>
            <a:pPr marL="0" indent="0">
              <a:buNone/>
            </a:pPr>
            <a:r>
              <a:rPr lang="pl-PL" b="1" dirty="0"/>
              <a:t>Art.  317.  </a:t>
            </a:r>
            <a:r>
              <a:rPr lang="pl-PL" dirty="0"/>
              <a:t>1.  Na nabywcę przedsiębiorstwa upadłego przechodzą wszelkie koncesje, zezwolenia, licencje i ulgi, które zostały udzielone upadłemu, chyba że odrębne ustawy stanowią inaczej.</a:t>
            </a:r>
          </a:p>
          <a:p>
            <a:pPr marL="0" indent="0">
              <a:buNone/>
            </a:pPr>
            <a:endParaRPr lang="pl-PL" dirty="0"/>
          </a:p>
          <a:p>
            <a:pPr marL="0" indent="0">
              <a:buNone/>
            </a:pPr>
            <a:r>
              <a:rPr lang="pl-PL" dirty="0"/>
              <a:t>2.  Nabywca może używać oznaczenia przedsiębiorstwa upadłego, w którym mieści się jego nazwisko, tylko za zgodą upadłego. Nabywca przedsiębiorstwa upadłego nabywa je w stanie wolnym od obciążeń i nie odpowiada za zobowiązania upadłego. Wszelkie obciążenia na składnikach przedsiębiorstwa wygasają, z wyjątkiem obciążeń wymienionych w art. 313 ust. 3 i 4.</a:t>
            </a:r>
          </a:p>
          <a:p>
            <a:pPr marL="0" indent="0">
              <a:buNone/>
            </a:pPr>
            <a:endParaRPr lang="pl-PL" dirty="0"/>
          </a:p>
          <a:p>
            <a:pPr marL="0" indent="0">
              <a:buNone/>
            </a:pPr>
            <a:r>
              <a:rPr lang="pl-PL" dirty="0"/>
              <a:t>3.  Nabywca przedsiębiorstwa upadłego wstępuje z mocy prawa w miejsce upadłego lub syndyka do postępowań cywilnych i administracyjnych dotyczących przedsiębiorstwa lub jego składników. Przepisu art. 196 § 2 Kodeksu postępowania cywilnego nie stosuje się.</a:t>
            </a:r>
          </a:p>
        </p:txBody>
      </p:sp>
    </p:spTree>
    <p:extLst>
      <p:ext uri="{BB962C8B-B14F-4D97-AF65-F5344CB8AC3E}">
        <p14:creationId xmlns:p14="http://schemas.microsoft.com/office/powerpoint/2010/main" val="563619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Planowane zmiany w przepisach</a:t>
            </a:r>
          </a:p>
        </p:txBody>
      </p:sp>
      <p:sp>
        <p:nvSpPr>
          <p:cNvPr id="3" name="Symbol zastępczy zawartości 2"/>
          <p:cNvSpPr>
            <a:spLocks noGrp="1"/>
          </p:cNvSpPr>
          <p:nvPr>
            <p:ph idx="1"/>
          </p:nvPr>
        </p:nvSpPr>
        <p:spPr/>
        <p:txBody>
          <a:bodyPr/>
          <a:lstStyle/>
          <a:p>
            <a:r>
              <a:rPr lang="pl-PL" dirty="0"/>
              <a:t>Art. 317 PU – dodanie ust. 1a:</a:t>
            </a:r>
          </a:p>
          <a:p>
            <a:r>
              <a:rPr lang="pl-PL" b="1" i="1" dirty="0">
                <a:solidFill>
                  <a:schemeClr val="accent2">
                    <a:lumMod val="75000"/>
                  </a:schemeClr>
                </a:solidFill>
              </a:rPr>
              <a:t>Nabywca przedsiębiorstwa upadłego staje się z mocy prawa stroną umów  wymienionych w umowie sprzedaży przedsiębiorstwa. W terminie 30 dni od dnia obwieszczenia o sprzedaży przedsiębiorstwa, druga strona umowy może od niej odstąpić bez prawa do odszkodowania</a:t>
            </a:r>
            <a:r>
              <a:rPr lang="pl-PL" dirty="0"/>
              <a:t>.</a:t>
            </a:r>
          </a:p>
        </p:txBody>
      </p:sp>
    </p:spTree>
    <p:extLst>
      <p:ext uri="{BB962C8B-B14F-4D97-AF65-F5344CB8AC3E}">
        <p14:creationId xmlns:p14="http://schemas.microsoft.com/office/powerpoint/2010/main" val="970072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Planowane zmiany w przepisach</a:t>
            </a:r>
          </a:p>
        </p:txBody>
      </p:sp>
      <p:sp>
        <p:nvSpPr>
          <p:cNvPr id="3" name="Symbol zastępczy zawartości 2"/>
          <p:cNvSpPr>
            <a:spLocks noGrp="1"/>
          </p:cNvSpPr>
          <p:nvPr>
            <p:ph idx="1"/>
          </p:nvPr>
        </p:nvSpPr>
        <p:spPr/>
        <p:txBody>
          <a:bodyPr>
            <a:normAutofit/>
          </a:bodyPr>
          <a:lstStyle/>
          <a:p>
            <a:r>
              <a:rPr lang="pl-PL" dirty="0"/>
              <a:t>Art. 317 ust. 2 PU</a:t>
            </a:r>
          </a:p>
          <a:p>
            <a:r>
              <a:rPr lang="pl-PL" dirty="0"/>
              <a:t>Projektowane, nowe brzmienie:</a:t>
            </a:r>
          </a:p>
          <a:p>
            <a:r>
              <a:rPr lang="pl-PL" i="1" dirty="0"/>
              <a:t>Nabywca przedsiębiorstwa upadłego […] i nie odpowiada za </a:t>
            </a:r>
            <a:r>
              <a:rPr lang="pl-PL" b="1" i="1" dirty="0">
                <a:solidFill>
                  <a:schemeClr val="accent2">
                    <a:lumMod val="75000"/>
                  </a:schemeClr>
                </a:solidFill>
              </a:rPr>
              <a:t>zobowiązania związane z prowadzeniem przedsiębiorstwa powstałe przed jego nabyciem</a:t>
            </a:r>
            <a:r>
              <a:rPr lang="pl-PL" i="1" dirty="0"/>
              <a:t>. …</a:t>
            </a:r>
            <a:r>
              <a:rPr lang="pl-PL" dirty="0"/>
              <a:t>.</a:t>
            </a:r>
          </a:p>
          <a:p>
            <a:endParaRPr lang="pl-PL" dirty="0"/>
          </a:p>
        </p:txBody>
      </p:sp>
    </p:spTree>
    <p:extLst>
      <p:ext uri="{BB962C8B-B14F-4D97-AF65-F5344CB8AC3E}">
        <p14:creationId xmlns:p14="http://schemas.microsoft.com/office/powerpoint/2010/main" val="1268349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Planowane zmiany w przepisach</a:t>
            </a:r>
          </a:p>
        </p:txBody>
      </p:sp>
      <p:sp>
        <p:nvSpPr>
          <p:cNvPr id="3" name="Symbol zastępczy zawartości 2"/>
          <p:cNvSpPr>
            <a:spLocks noGrp="1"/>
          </p:cNvSpPr>
          <p:nvPr>
            <p:ph idx="1"/>
          </p:nvPr>
        </p:nvSpPr>
        <p:spPr/>
        <p:txBody>
          <a:bodyPr>
            <a:normAutofit/>
          </a:bodyPr>
          <a:lstStyle/>
          <a:p>
            <a:r>
              <a:rPr lang="pl-PL" dirty="0"/>
              <a:t>Art. 317 ust. 3 PU</a:t>
            </a:r>
          </a:p>
          <a:p>
            <a:r>
              <a:rPr lang="pl-PL" dirty="0"/>
              <a:t>Projektowane, nowe brzmienie:</a:t>
            </a:r>
          </a:p>
          <a:p>
            <a:r>
              <a:rPr lang="pl-PL" i="1" dirty="0"/>
              <a:t>Nabywca przedsiębiorstwa upadłego wstępuje w miejsce upadłego […] </a:t>
            </a:r>
            <a:r>
              <a:rPr lang="pl-PL" b="1" i="1" dirty="0">
                <a:solidFill>
                  <a:schemeClr val="accent2">
                    <a:lumMod val="75000"/>
                  </a:schemeClr>
                </a:solidFill>
              </a:rPr>
              <a:t>bez zezwolenia strony przeciwnej z chwilą zawiadomienia o nabyciu przedsiębiorstwa sądu, sądu polubownego lub organu prowadzącego postępowanie</a:t>
            </a:r>
          </a:p>
        </p:txBody>
      </p:sp>
    </p:spTree>
    <p:extLst>
      <p:ext uri="{BB962C8B-B14F-4D97-AF65-F5344CB8AC3E}">
        <p14:creationId xmlns:p14="http://schemas.microsoft.com/office/powerpoint/2010/main" val="29260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a:t>Pre-pack</a:t>
            </a:r>
            <a:r>
              <a:rPr lang="pl-PL" dirty="0"/>
              <a:t> – obserwacje po roku stosowania instytucji</a:t>
            </a: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2830784"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Obraz 4"/>
          <p:cNvPicPr/>
          <p:nvPr/>
        </p:nvPicPr>
        <p:blipFill>
          <a:blip r:embed="rId3" cstate="print">
            <a:extLst>
              <a:ext uri="{28A0092B-C50C-407E-A947-70E740481C1C}">
                <a14:useLocalDpi xmlns:a14="http://schemas.microsoft.com/office/drawing/2010/main" val="0"/>
              </a:ext>
            </a:extLst>
          </a:blip>
          <a:stretch>
            <a:fillRect/>
          </a:stretch>
        </p:blipFill>
        <p:spPr>
          <a:xfrm>
            <a:off x="5076056" y="1484784"/>
            <a:ext cx="2178169" cy="1152128"/>
          </a:xfrm>
          <a:prstGeom prst="rect">
            <a:avLst/>
          </a:prstGeom>
        </p:spPr>
      </p:pic>
      <p:pic>
        <p:nvPicPr>
          <p:cNvPr id="6" name="Obraz 5"/>
          <p:cNvPicPr/>
          <p:nvPr/>
        </p:nvPicPr>
        <p:blipFill>
          <a:blip r:embed="rId4">
            <a:extLst>
              <a:ext uri="{28A0092B-C50C-407E-A947-70E740481C1C}">
                <a14:useLocalDpi xmlns:a14="http://schemas.microsoft.com/office/drawing/2010/main" val="0"/>
              </a:ext>
            </a:extLst>
          </a:blip>
          <a:stretch>
            <a:fillRect/>
          </a:stretch>
        </p:blipFill>
        <p:spPr>
          <a:xfrm>
            <a:off x="5076056" y="2780928"/>
            <a:ext cx="2178169" cy="944936"/>
          </a:xfrm>
          <a:prstGeom prst="rect">
            <a:avLst/>
          </a:prstGeom>
        </p:spPr>
      </p:pic>
      <p:pic>
        <p:nvPicPr>
          <p:cNvPr id="8" name="Obraz 7"/>
          <p:cNvPicPr/>
          <p:nvPr/>
        </p:nvPicPr>
        <p:blipFill>
          <a:blip r:embed="rId5" cstate="print">
            <a:extLst>
              <a:ext uri="{28A0092B-C50C-407E-A947-70E740481C1C}">
                <a14:useLocalDpi xmlns:a14="http://schemas.microsoft.com/office/drawing/2010/main" val="0"/>
              </a:ext>
            </a:extLst>
          </a:blip>
          <a:stretch>
            <a:fillRect/>
          </a:stretch>
        </p:blipFill>
        <p:spPr>
          <a:xfrm>
            <a:off x="5046875" y="4005064"/>
            <a:ext cx="2394193" cy="1368152"/>
          </a:xfrm>
          <a:prstGeom prst="rect">
            <a:avLst/>
          </a:prstGeom>
        </p:spPr>
      </p:pic>
      <p:pic>
        <p:nvPicPr>
          <p:cNvPr id="9" name="Obraz 8"/>
          <p:cNvPicPr/>
          <p:nvPr/>
        </p:nvPicPr>
        <p:blipFill>
          <a:blip r:embed="rId6" cstate="print">
            <a:extLst>
              <a:ext uri="{28A0092B-C50C-407E-A947-70E740481C1C}">
                <a14:useLocalDpi xmlns:a14="http://schemas.microsoft.com/office/drawing/2010/main" val="0"/>
              </a:ext>
            </a:extLst>
          </a:blip>
          <a:stretch>
            <a:fillRect/>
          </a:stretch>
        </p:blipFill>
        <p:spPr>
          <a:xfrm>
            <a:off x="4355976" y="5517232"/>
            <a:ext cx="3888432" cy="1066294"/>
          </a:xfrm>
          <a:prstGeom prst="rect">
            <a:avLst/>
          </a:prstGeom>
        </p:spPr>
      </p:pic>
    </p:spTree>
    <p:extLst>
      <p:ext uri="{BB962C8B-B14F-4D97-AF65-F5344CB8AC3E}">
        <p14:creationId xmlns:p14="http://schemas.microsoft.com/office/powerpoint/2010/main" val="2426864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a:t>Pre-pack</a:t>
            </a:r>
            <a:r>
              <a:rPr lang="pl-PL" dirty="0"/>
              <a:t> – obserwacje po roku stosowania instytucji</a:t>
            </a:r>
          </a:p>
        </p:txBody>
      </p:sp>
      <p:sp>
        <p:nvSpPr>
          <p:cNvPr id="3" name="Symbol zastępczy zawartości 2"/>
          <p:cNvSpPr>
            <a:spLocks noGrp="1"/>
          </p:cNvSpPr>
          <p:nvPr>
            <p:ph idx="1"/>
          </p:nvPr>
        </p:nvSpPr>
        <p:spPr/>
        <p:txBody>
          <a:bodyPr/>
          <a:lstStyle/>
          <a:p>
            <a:pPr marL="0" indent="0" algn="ctr">
              <a:buNone/>
            </a:pPr>
            <a:endParaRPr lang="pl-PL" dirty="0">
              <a:hlinkClick r:id="rId2"/>
            </a:endParaRPr>
          </a:p>
          <a:p>
            <a:pPr marL="0" indent="0" algn="ctr">
              <a:buNone/>
            </a:pPr>
            <a:r>
              <a:rPr lang="pl-PL" dirty="0">
                <a:hlinkClick r:id="rId2"/>
              </a:rPr>
              <a:t>www.tatara.com.pl</a:t>
            </a:r>
            <a:r>
              <a:rPr lang="pl-PL" dirty="0"/>
              <a:t>  </a:t>
            </a:r>
          </a:p>
        </p:txBody>
      </p:sp>
    </p:spTree>
    <p:extLst>
      <p:ext uri="{BB962C8B-B14F-4D97-AF65-F5344CB8AC3E}">
        <p14:creationId xmlns:p14="http://schemas.microsoft.com/office/powerpoint/2010/main" val="224675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a:t>Pre-pack</a:t>
            </a:r>
            <a:r>
              <a:rPr lang="pl-PL" dirty="0"/>
              <a:t> (przygotowana likwidacja)</a:t>
            </a:r>
          </a:p>
        </p:txBody>
      </p:sp>
      <p:sp>
        <p:nvSpPr>
          <p:cNvPr id="3" name="Symbol zastępczy zawartości 2"/>
          <p:cNvSpPr>
            <a:spLocks noGrp="1"/>
          </p:cNvSpPr>
          <p:nvPr>
            <p:ph idx="1"/>
          </p:nvPr>
        </p:nvSpPr>
        <p:spPr/>
        <p:txBody>
          <a:bodyPr/>
          <a:lstStyle/>
          <a:p>
            <a:endParaRPr lang="pl-PL" dirty="0"/>
          </a:p>
          <a:p>
            <a:r>
              <a:rPr lang="pl-PL" dirty="0"/>
              <a:t>Art. 56a – 56h Prawa upadłościowego (PU)</a:t>
            </a:r>
          </a:p>
          <a:p>
            <a:endParaRPr lang="pl-PL" dirty="0"/>
          </a:p>
          <a:p>
            <a:r>
              <a:rPr lang="pl-PL" dirty="0"/>
              <a:t>Przepisy obowiązują od 01.01.2016 r.</a:t>
            </a:r>
          </a:p>
        </p:txBody>
      </p:sp>
    </p:spTree>
    <p:extLst>
      <p:ext uri="{BB962C8B-B14F-4D97-AF65-F5344CB8AC3E}">
        <p14:creationId xmlns:p14="http://schemas.microsoft.com/office/powerpoint/2010/main" val="1728870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Mocne strony/szanse</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52778583"/>
              </p:ext>
            </p:extLst>
          </p:nvPr>
        </p:nvGraphicFramePr>
        <p:xfrm>
          <a:off x="467544" y="1268760"/>
          <a:ext cx="82296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789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Słabe strony/zagrożenia</a:t>
            </a:r>
          </a:p>
        </p:txBody>
      </p:sp>
      <p:graphicFrame>
        <p:nvGraphicFramePr>
          <p:cNvPr id="4" name="Symbol zastępczy zawartości 4"/>
          <p:cNvGraphicFramePr>
            <a:graphicFrameLocks noGrp="1"/>
          </p:cNvGraphicFramePr>
          <p:nvPr>
            <p:ph idx="1"/>
            <p:extLst>
              <p:ext uri="{D42A27DB-BD31-4B8C-83A1-F6EECF244321}">
                <p14:modId xmlns:p14="http://schemas.microsoft.com/office/powerpoint/2010/main" val="2098784449"/>
              </p:ext>
            </p:extLst>
          </p:nvPr>
        </p:nvGraphicFramePr>
        <p:xfrm>
          <a:off x="179512" y="1124744"/>
          <a:ext cx="878497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3415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Czy </a:t>
            </a:r>
            <a:r>
              <a:rPr lang="pl-PL" dirty="0" err="1"/>
              <a:t>pre-pack</a:t>
            </a:r>
            <a:r>
              <a:rPr lang="pl-PL" dirty="0"/>
              <a:t> jest dopuszczalny w upadłości konsumenckiej?</a:t>
            </a:r>
          </a:p>
        </p:txBody>
      </p:sp>
      <p:sp>
        <p:nvSpPr>
          <p:cNvPr id="3" name="Symbol zastępczy zawartości 2"/>
          <p:cNvSpPr>
            <a:spLocks noGrp="1"/>
          </p:cNvSpPr>
          <p:nvPr>
            <p:ph idx="1"/>
          </p:nvPr>
        </p:nvSpPr>
        <p:spPr/>
        <p:txBody>
          <a:bodyPr>
            <a:normAutofit/>
          </a:bodyPr>
          <a:lstStyle/>
          <a:p>
            <a:endParaRPr lang="pl-PL" sz="2800" b="1" dirty="0"/>
          </a:p>
          <a:p>
            <a:r>
              <a:rPr lang="pl-PL" sz="2800" b="1" dirty="0"/>
              <a:t>Art.  56a.  </a:t>
            </a:r>
            <a:r>
              <a:rPr lang="pl-PL" sz="2800" dirty="0"/>
              <a:t>1.  Do wniosku o ogłoszenie upadłości może być dołączony wniosek o zatwierdzenie warunków sprzedaży </a:t>
            </a:r>
            <a:r>
              <a:rPr lang="pl-PL" sz="2800" b="1" dirty="0">
                <a:solidFill>
                  <a:schemeClr val="accent2">
                    <a:lumMod val="75000"/>
                  </a:schemeClr>
                </a:solidFill>
              </a:rPr>
              <a:t>przedsiębiorstwa</a:t>
            </a:r>
            <a:r>
              <a:rPr lang="pl-PL" sz="2800" dirty="0"/>
              <a:t> dłużnika lub jego zorganizowanej części lub składników majątkowych stanowiących </a:t>
            </a:r>
            <a:r>
              <a:rPr lang="pl-PL" sz="2800" b="1" dirty="0">
                <a:solidFill>
                  <a:schemeClr val="accent2">
                    <a:lumMod val="75000"/>
                  </a:schemeClr>
                </a:solidFill>
              </a:rPr>
              <a:t>znaczną część przedsiębiorstwa</a:t>
            </a:r>
            <a:r>
              <a:rPr lang="pl-PL" sz="2800" dirty="0"/>
              <a:t>.</a:t>
            </a:r>
          </a:p>
        </p:txBody>
      </p:sp>
    </p:spTree>
    <p:extLst>
      <p:ext uri="{BB962C8B-B14F-4D97-AF65-F5344CB8AC3E}">
        <p14:creationId xmlns:p14="http://schemas.microsoft.com/office/powerpoint/2010/main" val="194000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Czy </a:t>
            </a:r>
            <a:r>
              <a:rPr lang="pl-PL" dirty="0" err="1"/>
              <a:t>pre-pack</a:t>
            </a:r>
            <a:r>
              <a:rPr lang="pl-PL" dirty="0"/>
              <a:t> jest dopuszczalny w upadłości konsumenckiej</a:t>
            </a:r>
          </a:p>
        </p:txBody>
      </p:sp>
      <p:sp>
        <p:nvSpPr>
          <p:cNvPr id="3" name="Symbol zastępczy zawartości 2"/>
          <p:cNvSpPr>
            <a:spLocks noGrp="1"/>
          </p:cNvSpPr>
          <p:nvPr>
            <p:ph idx="1"/>
          </p:nvPr>
        </p:nvSpPr>
        <p:spPr/>
        <p:txBody>
          <a:bodyPr/>
          <a:lstStyle/>
          <a:p>
            <a:r>
              <a:rPr lang="pl-PL" b="1" dirty="0"/>
              <a:t>Art.  491</a:t>
            </a:r>
            <a:r>
              <a:rPr lang="pl-PL" b="1" baseline="30000" dirty="0"/>
              <a:t>2</a:t>
            </a:r>
            <a:r>
              <a:rPr lang="pl-PL" b="1" dirty="0"/>
              <a:t>.  </a:t>
            </a:r>
            <a:r>
              <a:rPr lang="pl-PL" dirty="0"/>
              <a:t>1.  W sprawach nieuregulowanych w niniejszym tytule przepisy o postępowaniu upadłościowym stosuje się </a:t>
            </a:r>
            <a:r>
              <a:rPr lang="pl-PL" b="1" dirty="0">
                <a:solidFill>
                  <a:schemeClr val="accent2">
                    <a:lumMod val="75000"/>
                  </a:schemeClr>
                </a:solidFill>
              </a:rPr>
              <a:t>odpowiednio</a:t>
            </a:r>
            <a:r>
              <a:rPr lang="pl-PL" dirty="0"/>
              <a:t>, z tym że przepisów art. 13, art. 21, art. 22a, art. 25, art. 32 ust. 5, art. 36, art. 38, art. 38a, art. 40, art. 74, art. 163, art. 164, art. 307 ust. 1 i art. 361 </a:t>
            </a:r>
            <a:r>
              <a:rPr lang="pl-PL" b="1" dirty="0">
                <a:solidFill>
                  <a:schemeClr val="accent2">
                    <a:lumMod val="75000"/>
                  </a:schemeClr>
                </a:solidFill>
              </a:rPr>
              <a:t>nie stosuje się</a:t>
            </a:r>
            <a:r>
              <a:rPr lang="pl-PL" dirty="0"/>
              <a:t>.</a:t>
            </a:r>
          </a:p>
        </p:txBody>
      </p:sp>
    </p:spTree>
    <p:extLst>
      <p:ext uri="{BB962C8B-B14F-4D97-AF65-F5344CB8AC3E}">
        <p14:creationId xmlns:p14="http://schemas.microsoft.com/office/powerpoint/2010/main" val="270165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Planowane zmiany w przepisach</a:t>
            </a:r>
          </a:p>
        </p:txBody>
      </p:sp>
      <p:sp>
        <p:nvSpPr>
          <p:cNvPr id="3" name="Symbol zastępczy zawartości 2"/>
          <p:cNvSpPr>
            <a:spLocks noGrp="1"/>
          </p:cNvSpPr>
          <p:nvPr>
            <p:ph idx="1"/>
          </p:nvPr>
        </p:nvSpPr>
        <p:spPr/>
        <p:txBody>
          <a:bodyPr>
            <a:normAutofit fontScale="85000" lnSpcReduction="10000"/>
          </a:bodyPr>
          <a:lstStyle/>
          <a:p>
            <a:r>
              <a:rPr lang="pl-PL" dirty="0"/>
              <a:t>Art. 56a ust. 1 PU:</a:t>
            </a:r>
          </a:p>
          <a:p>
            <a:r>
              <a:rPr lang="pl-PL" dirty="0"/>
              <a:t>Brzmienie obecne:</a:t>
            </a:r>
          </a:p>
          <a:p>
            <a:r>
              <a:rPr lang="pl-PL" i="1" dirty="0"/>
              <a:t>Do wniosku o ogłoszenie upadłości może być dołączony wniosek o zatwierdzenie warunków sprzedaży przedsiębiorstwa dłużnika lub jego zorganizowanej części lub </a:t>
            </a:r>
            <a:r>
              <a:rPr lang="pl-PL" b="1" i="1" dirty="0"/>
              <a:t>składników majątkowych stanowiących znaczną część przedsiębiorstwa</a:t>
            </a:r>
            <a:r>
              <a:rPr lang="pl-PL" dirty="0"/>
              <a:t>.</a:t>
            </a:r>
          </a:p>
          <a:p>
            <a:r>
              <a:rPr lang="pl-PL" dirty="0"/>
              <a:t>Proponowane, nowe brzmienie:</a:t>
            </a:r>
          </a:p>
          <a:p>
            <a:r>
              <a:rPr lang="pl-PL" i="1" dirty="0"/>
              <a:t>Do wniosku […]lub </a:t>
            </a:r>
            <a:r>
              <a:rPr lang="pl-PL" b="1" i="1" dirty="0">
                <a:solidFill>
                  <a:schemeClr val="accent2">
                    <a:lumMod val="75000"/>
                  </a:schemeClr>
                </a:solidFill>
              </a:rPr>
              <a:t>składników majątku o znacznej wartości</a:t>
            </a:r>
            <a:r>
              <a:rPr lang="pl-PL" b="1" i="1" dirty="0"/>
              <a:t> </a:t>
            </a:r>
            <a:r>
              <a:rPr lang="pl-PL" i="1" dirty="0"/>
              <a:t>na rzecz jednego lub większej liczby nabywców</a:t>
            </a:r>
            <a:r>
              <a:rPr lang="pl-PL" dirty="0"/>
              <a:t>.</a:t>
            </a:r>
          </a:p>
        </p:txBody>
      </p:sp>
    </p:spTree>
    <p:extLst>
      <p:ext uri="{BB962C8B-B14F-4D97-AF65-F5344CB8AC3E}">
        <p14:creationId xmlns:p14="http://schemas.microsoft.com/office/powerpoint/2010/main" val="2140360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Planowane zmiany w przepisach</a:t>
            </a:r>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r>
              <a:rPr lang="pl-PL" dirty="0"/>
              <a:t>Art. 56a ust. 5 PU:</a:t>
            </a:r>
          </a:p>
          <a:p>
            <a:r>
              <a:rPr lang="pl-PL" dirty="0"/>
              <a:t>Brzmienie obecne:</a:t>
            </a:r>
          </a:p>
          <a:p>
            <a:r>
              <a:rPr lang="pl-PL" i="1" dirty="0"/>
              <a:t>Wniosek o zatwierdzenie warunków sprzedaży może przewidywać wydanie przedsiębiorstwa nabywcy z dniem ogłoszenia upadłości dłużnika. W takim przypadku do wniosku dołącza się dowód wpłaty pełnej ceny na rachunek depozytowy sądu</a:t>
            </a:r>
          </a:p>
          <a:p>
            <a:r>
              <a:rPr lang="pl-PL" dirty="0"/>
              <a:t>Proponowane, nowe brzmienie:</a:t>
            </a:r>
          </a:p>
          <a:p>
            <a:r>
              <a:rPr lang="pl-PL" i="1" dirty="0"/>
              <a:t>Wniosek […]może przewidywać wydanie </a:t>
            </a:r>
            <a:r>
              <a:rPr lang="pl-PL" b="1" i="1" dirty="0">
                <a:solidFill>
                  <a:schemeClr val="accent2">
                    <a:lumMod val="75000"/>
                  </a:schemeClr>
                </a:solidFill>
              </a:rPr>
              <a:t>przedmiotu sprzedaży </a:t>
            </a:r>
            <a:r>
              <a:rPr lang="pl-PL" i="1" dirty="0"/>
              <a:t>nabywcy …</a:t>
            </a:r>
          </a:p>
          <a:p>
            <a:r>
              <a:rPr lang="pl-PL" dirty="0"/>
              <a:t>Podobne doprecyzowanie w art.: 56f, 56g ust. 2 </a:t>
            </a:r>
          </a:p>
        </p:txBody>
      </p:sp>
    </p:spTree>
    <p:extLst>
      <p:ext uri="{BB962C8B-B14F-4D97-AF65-F5344CB8AC3E}">
        <p14:creationId xmlns:p14="http://schemas.microsoft.com/office/powerpoint/2010/main" val="327433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Planowane zmiany w przepisach</a:t>
            </a:r>
          </a:p>
        </p:txBody>
      </p:sp>
      <p:sp>
        <p:nvSpPr>
          <p:cNvPr id="3" name="Symbol zastępczy zawartości 2"/>
          <p:cNvSpPr>
            <a:spLocks noGrp="1"/>
          </p:cNvSpPr>
          <p:nvPr>
            <p:ph idx="1"/>
          </p:nvPr>
        </p:nvSpPr>
        <p:spPr>
          <a:xfrm>
            <a:off x="457200" y="1600200"/>
            <a:ext cx="8229600" cy="4997152"/>
          </a:xfrm>
        </p:spPr>
        <p:txBody>
          <a:bodyPr>
            <a:normAutofit fontScale="92500" lnSpcReduction="10000"/>
          </a:bodyPr>
          <a:lstStyle/>
          <a:p>
            <a:r>
              <a:rPr lang="pl-PL" dirty="0"/>
              <a:t>Art. 56e ust. 1 PU</a:t>
            </a:r>
          </a:p>
          <a:p>
            <a:r>
              <a:rPr lang="pl-PL" dirty="0"/>
              <a:t>Brzmienie obecne:</a:t>
            </a:r>
          </a:p>
          <a:p>
            <a:r>
              <a:rPr lang="pl-PL" i="1" dirty="0"/>
              <a:t>Syndyk zawiera umowę sprzedaży na warunkach określonych w postanowieniu sądu nie później niż w terminie trzydziestu dni od dnia uprawomocnienia się tego postanowienia, chyba że zaakceptowane przez sąd warunki umowy przewidywały inny termin</a:t>
            </a:r>
          </a:p>
          <a:p>
            <a:r>
              <a:rPr lang="pl-PL" dirty="0"/>
              <a:t>Projektowane, nowe brzmienie:</a:t>
            </a:r>
          </a:p>
          <a:p>
            <a:r>
              <a:rPr lang="pl-PL" i="1" dirty="0"/>
              <a:t>Syndyk zawiera […] od </a:t>
            </a:r>
            <a:r>
              <a:rPr lang="pl-PL" b="1" i="1" dirty="0">
                <a:solidFill>
                  <a:schemeClr val="accent2">
                    <a:lumMod val="75000"/>
                  </a:schemeClr>
                </a:solidFill>
              </a:rPr>
              <a:t>dnia stwierdzenia prawomocności</a:t>
            </a:r>
            <a:r>
              <a:rPr lang="pl-PL" i="1" dirty="0"/>
              <a:t> …</a:t>
            </a:r>
          </a:p>
        </p:txBody>
      </p:sp>
    </p:spTree>
    <p:extLst>
      <p:ext uri="{BB962C8B-B14F-4D97-AF65-F5344CB8AC3E}">
        <p14:creationId xmlns:p14="http://schemas.microsoft.com/office/powerpoint/2010/main" val="402454704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672</Words>
  <Application>Microsoft Office PowerPoint</Application>
  <PresentationFormat>Pokaz na ekranie (4:3)</PresentationFormat>
  <Paragraphs>79</Paragraphs>
  <Slides>17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17</vt:i4>
      </vt:variant>
    </vt:vector>
  </HeadingPairs>
  <TitlesOfParts>
    <vt:vector size="20" baseType="lpstr">
      <vt:lpstr>Arial</vt:lpstr>
      <vt:lpstr>Calibri</vt:lpstr>
      <vt:lpstr>Motyw pakietu Office</vt:lpstr>
      <vt:lpstr>Pre-pack a upadłość konsumencka – projektowane zmiany przepisów</vt:lpstr>
      <vt:lpstr>Pre-pack (przygotowana likwidacja)</vt:lpstr>
      <vt:lpstr>Mocne strony/szanse</vt:lpstr>
      <vt:lpstr>Słabe strony/zagrożenia</vt:lpstr>
      <vt:lpstr>Czy pre-pack jest dopuszczalny w upadłości konsumenckiej?</vt:lpstr>
      <vt:lpstr>Czy pre-pack jest dopuszczalny w upadłości konsumenckiej</vt:lpstr>
      <vt:lpstr>Planowane zmiany w przepisach</vt:lpstr>
      <vt:lpstr>Planowane zmiany w przepisach</vt:lpstr>
      <vt:lpstr>Planowane zmiany w przepisach</vt:lpstr>
      <vt:lpstr>Planowane zmiany w przepisach</vt:lpstr>
      <vt:lpstr>Planowane zmiany w przepisach</vt:lpstr>
      <vt:lpstr>Art. 317 PU – brzmienie obecne</vt:lpstr>
      <vt:lpstr>Planowane zmiany w przepisach</vt:lpstr>
      <vt:lpstr>Planowane zmiany w przepisach</vt:lpstr>
      <vt:lpstr>Planowane zmiany w przepisach</vt:lpstr>
      <vt:lpstr>Pre-pack – obserwacje po roku stosowania instytucji</vt:lpstr>
      <vt:lpstr>Pre-pack – obserwacje po roku stosowania instytucji</vt:lpstr>
    </vt:vector>
  </TitlesOfParts>
  <Company>Karol Tatara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Pre-pack</dc:title>
  <dc:creator>Mateusz Kaliński</dc:creator>
  <cp:lastModifiedBy>Anna Hrycaj</cp:lastModifiedBy>
  <cp:revision>14</cp:revision>
  <dcterms:created xsi:type="dcterms:W3CDTF">2017-04-24T18:44:36Z</dcterms:created>
  <dcterms:modified xsi:type="dcterms:W3CDTF">2017-11-29T14:11:55Z</dcterms:modified>
</cp:coreProperties>
</file>