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5EB6D-2E4A-4CAD-A52E-286A1CFD8D03}" type="datetimeFigureOut">
              <a:rPr lang="pl-PL" smtClean="0"/>
              <a:t>29.11.2017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32B7D-8E5F-4C96-A7A6-FC16C99325B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BD1C6-3C90-467A-B927-EF755A75B8BA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66689E-5551-45D9-A855-1C4004FB6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</p:spPr>
        <p:txBody>
          <a:bodyPr>
            <a:noAutofit/>
          </a:bodyPr>
          <a:lstStyle/>
          <a:p>
            <a:r>
              <a:rPr lang="pl-PL" sz="3000" dirty="0"/>
              <a:t>Cele postępowania upadłościowego prowadzonego wobec osoby fizycznej </a:t>
            </a:r>
            <a:br>
              <a:rPr lang="pl-PL" sz="3000" dirty="0"/>
            </a:br>
            <a:r>
              <a:rPr lang="pl-PL" sz="3000" dirty="0"/>
              <a:t>w kontekście planowanych zmian przepisów o upadłości konsumenckiej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Dr Marek </a:t>
            </a:r>
            <a:r>
              <a:rPr lang="pl-PL" dirty="0" err="1"/>
              <a:t>Porzycki</a:t>
            </a:r>
            <a:endParaRPr lang="pl-PL" dirty="0"/>
          </a:p>
          <a:p>
            <a:r>
              <a:rPr lang="pl-PL" dirty="0"/>
              <a:t>Katedra Polityki Gospodarczej</a:t>
            </a:r>
          </a:p>
          <a:p>
            <a:r>
              <a:rPr lang="pl-PL" dirty="0"/>
              <a:t>Uniwersytet Jagielloński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Art. 491</a:t>
            </a:r>
            <a:r>
              <a:rPr lang="pl-PL" baseline="30000" dirty="0"/>
              <a:t>3a</a:t>
            </a:r>
            <a:r>
              <a:rPr lang="pl-PL" dirty="0"/>
              <a:t>. 1. W przypadku złożenia wniosku o ogłoszenie upadłości przez dłużnika i przez wierzyciela, w pierwszej kolejności rozpoznaje się wniosek dłużnika. (…)</a:t>
            </a:r>
          </a:p>
          <a:p>
            <a:r>
              <a:rPr lang="pl-PL" dirty="0"/>
              <a:t>	2. W przypadku ogłoszenia upadłości na wniosek dłużnika wniosek wierzyciela pozostawia się bez rozpoznania. Na postanowienie o pozostawieniu wniosku bez rozpoznania nie przysługuje zażalenie. Oddalenie wniosku dłużnika o ogłoszenie upadłości nie wyklucza ogłoszenia upadłości na wniosek wierzyciela.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Byli przedsiębiorcy – zbieg wniosków dłużnika i wierzyciela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pl-PL" dirty="0"/>
              <a:t>W pierwszej kolejności bada się rzetelność dłużnika rozpoznając wniosek dłużnika.</a:t>
            </a:r>
          </a:p>
          <a:p>
            <a:pPr marL="624078" indent="-514350">
              <a:buAutoNum type="arabicPeriod"/>
            </a:pPr>
            <a:r>
              <a:rPr lang="pl-PL" dirty="0"/>
              <a:t>W razie stwierdzenia rzetelności dłużnika </a:t>
            </a:r>
            <a:r>
              <a:rPr lang="pl-PL" dirty="0">
                <a:sym typeface="Wingdings" pitchFamily="2" charset="2"/>
              </a:rPr>
              <a:t> postępowanie toczy się w celu oddłużeniowym; wniosek wierzyciela pozostawia się bez rozpoznania.</a:t>
            </a:r>
          </a:p>
          <a:p>
            <a:pPr marL="624078" indent="-514350">
              <a:buAutoNum type="arabicPeriod"/>
            </a:pPr>
            <a:r>
              <a:rPr lang="pl-PL" dirty="0">
                <a:sym typeface="Wingdings" pitchFamily="2" charset="2"/>
              </a:rPr>
              <a:t>W razie stwierdzenia nierzetelności dłużnika  rozpoznaje się wniosek wierzyciela:</a:t>
            </a:r>
          </a:p>
          <a:p>
            <a:pPr marL="624078" indent="-514350">
              <a:buFontTx/>
              <a:buChar char="-"/>
            </a:pPr>
            <a:r>
              <a:rPr lang="pl-PL" dirty="0">
                <a:sym typeface="Wingdings" pitchFamily="2" charset="2"/>
              </a:rPr>
              <a:t>ogłoszenie upadłości: postępowanie prowadzi się w celu windykacyjnym</a:t>
            </a:r>
          </a:p>
          <a:p>
            <a:pPr marL="624078" indent="-514350">
              <a:buFontTx/>
              <a:buChar char="-"/>
            </a:pPr>
            <a:r>
              <a:rPr lang="pl-PL" dirty="0">
                <a:sym typeface="Wingdings" pitchFamily="2" charset="2"/>
              </a:rPr>
              <a:t>oddalenie wniosku (w szczególności na podstawie art. 13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.)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Byli przedsiębiorcy – zbieg wniosków dłużnika i wierzyciela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STAN OBECNY</a:t>
            </a:r>
          </a:p>
          <a:p>
            <a:r>
              <a:rPr lang="pl-PL" b="1" dirty="0"/>
              <a:t>przedsiębiorcy</a:t>
            </a:r>
            <a:r>
              <a:rPr lang="pl-PL" dirty="0"/>
              <a:t> </a:t>
            </a:r>
            <a:r>
              <a:rPr lang="pl-PL" dirty="0">
                <a:sym typeface="Wingdings" pitchFamily="2" charset="2"/>
              </a:rPr>
              <a:t> cele określone w art. 2 ust. 1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 + ust. 1a  cel windykacyjny, cel restrukturyzacyjny + dodatkowy cel oddłużeniowy</a:t>
            </a:r>
          </a:p>
          <a:p>
            <a:r>
              <a:rPr lang="pl-PL" b="1" dirty="0">
                <a:sym typeface="Wingdings" pitchFamily="2" charset="2"/>
              </a:rPr>
              <a:t>konsumenci</a:t>
            </a:r>
            <a:r>
              <a:rPr lang="pl-PL" dirty="0">
                <a:sym typeface="Wingdings" pitchFamily="2" charset="2"/>
              </a:rPr>
              <a:t>  cele określone w art. 2 ust. 2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  prymat celu oddłużeniowego nad windykacyjnym</a:t>
            </a:r>
          </a:p>
          <a:p>
            <a:r>
              <a:rPr lang="pl-PL" b="1" dirty="0">
                <a:sym typeface="Wingdings" pitchFamily="2" charset="2"/>
              </a:rPr>
              <a:t>byli przedsiębiorcy </a:t>
            </a:r>
            <a:r>
              <a:rPr lang="pl-PL" dirty="0">
                <a:sym typeface="Wingdings" pitchFamily="2" charset="2"/>
              </a:rPr>
              <a:t>w okresie roku od wykreślenia z CEIDG/zaprzestania prowadzenia działalności  brak przepisu szczególnego  faktyczne ukształtowanie postępowania niedostosowane do art. 2 ust. 2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 (możliwy wniosek wierzyciela, możliwe wyłączenie przepisów o umorzeniu)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3000" dirty="0"/>
              <a:t>Cele postępowania wobec osoby fizycznej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dirty="0"/>
              <a:t>PROJEKT NOWELIZACJI</a:t>
            </a:r>
          </a:p>
          <a:p>
            <a:r>
              <a:rPr lang="pl-PL" sz="2400" dirty="0"/>
              <a:t>Przedsiębiorcy </a:t>
            </a:r>
            <a:r>
              <a:rPr lang="pl-PL" sz="2400" dirty="0">
                <a:sym typeface="Wingdings" pitchFamily="2" charset="2"/>
              </a:rPr>
              <a:t> bez zmian</a:t>
            </a:r>
          </a:p>
          <a:p>
            <a:r>
              <a:rPr lang="pl-PL" sz="2400" dirty="0">
                <a:sym typeface="Wingdings" pitchFamily="2" charset="2"/>
              </a:rPr>
              <a:t>Nowe brzmienie art. 2 ust. 2: „</a:t>
            </a:r>
            <a:r>
              <a:rPr lang="pl-PL" sz="2400" dirty="0"/>
              <a:t>Postępowanie uregulowane ustawą wobec osób fizycznych nieprowadzących działalności gospodarczej należy prowadzić tak, aby rzetelny dłużnik uzyskał możliwość oddłużenia, a jeśli jest to możliwe - roszczenia wierzycieli zostały zaspokojone w jak najwyższym stopniu.</a:t>
            </a:r>
            <a:r>
              <a:rPr lang="pl-PL" sz="2400" dirty="0">
                <a:sym typeface="Wingdings" pitchFamily="2" charset="2"/>
              </a:rPr>
              <a:t>”</a:t>
            </a:r>
          </a:p>
          <a:p>
            <a:r>
              <a:rPr lang="pl-PL" sz="2400" dirty="0">
                <a:sym typeface="Wingdings" pitchFamily="2" charset="2"/>
              </a:rPr>
              <a:t>dodanie zastrzeżenia o rzetelności dłużnika </a:t>
            </a:r>
          </a:p>
          <a:p>
            <a:pPr>
              <a:buNone/>
            </a:pPr>
            <a:r>
              <a:rPr lang="pl-PL" sz="2400" dirty="0">
                <a:sym typeface="Wingdings" pitchFamily="2" charset="2"/>
              </a:rPr>
              <a:t> lepsze uwzględnienie specyfiki postępowania dotyczącego byłych przedsiębiorców (przy braku rzetelności – cel windykacyjny) </a:t>
            </a:r>
          </a:p>
          <a:p>
            <a:pPr>
              <a:buNone/>
            </a:pPr>
            <a:r>
              <a:rPr lang="pl-PL" sz="2400" dirty="0">
                <a:sym typeface="Wingdings" pitchFamily="2" charset="2"/>
              </a:rPr>
              <a:t> zbliżenie celów postępowania wobec osób fizycznych-przedsiębiorców i </a:t>
            </a:r>
            <a:r>
              <a:rPr lang="pl-PL" sz="2400" dirty="0" err="1">
                <a:sym typeface="Wingdings" pitchFamily="2" charset="2"/>
              </a:rPr>
              <a:t>nieprzedsiębiorców</a:t>
            </a:r>
            <a:r>
              <a:rPr lang="pl-PL" sz="2400" dirty="0">
                <a:sym typeface="Wingdings" pitchFamily="2" charset="2"/>
              </a:rPr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pl-PL" sz="3000" dirty="0"/>
              <a:t>Cele postępowania wobec osoby fizycznej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Cel windykacyjny </a:t>
            </a:r>
            <a:r>
              <a:rPr lang="pl-PL" dirty="0">
                <a:sym typeface="Wingdings" pitchFamily="2" charset="2"/>
              </a:rPr>
              <a:t> postępowanie nie może być finansowane ze środków SP, stosowanie art. 13 i 361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</a:t>
            </a:r>
          </a:p>
          <a:p>
            <a:endParaRPr lang="pl-PL" dirty="0">
              <a:sym typeface="Wingdings" pitchFamily="2" charset="2"/>
            </a:endParaRPr>
          </a:p>
          <a:p>
            <a:r>
              <a:rPr lang="pl-PL" dirty="0">
                <a:sym typeface="Wingdings" pitchFamily="2" charset="2"/>
              </a:rPr>
              <a:t>Cel oddłużeniowy  uzasadnia finansowanie postępowania ze środków SP, wyłączenie art. 13 i 361 </a:t>
            </a:r>
            <a:r>
              <a:rPr lang="pl-PL" dirty="0" err="1">
                <a:sym typeface="Wingdings" pitchFamily="2" charset="2"/>
              </a:rPr>
              <a:t>p.u</a:t>
            </a:r>
            <a:r>
              <a:rPr lang="pl-PL" dirty="0">
                <a:sym typeface="Wingdings" pitchFamily="2" charset="2"/>
              </a:rPr>
              <a:t>.</a:t>
            </a:r>
          </a:p>
          <a:p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postępowania a finansowanie ze środków Skarbu Państwa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950" dirty="0">
                <a:sym typeface="Wingdings" pitchFamily="2" charset="2"/>
              </a:rPr>
              <a:t>ROZWIĄZANIE PRZYJĘTE W PROJEKCIE</a:t>
            </a:r>
          </a:p>
          <a:p>
            <a:r>
              <a:rPr lang="pl-PL" sz="1950" dirty="0">
                <a:sym typeface="Wingdings" pitchFamily="2" charset="2"/>
              </a:rPr>
              <a:t>Przedsiębiorcy  cel oddłużeniowy jest co najwyżej uboczny (nigdy nie ma pierwszeństwa przed celem windykacyjnym, relacja art. 2 ust. 1 i ust. 1a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.)  stosowanie art. 13 i 361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</a:t>
            </a:r>
          </a:p>
          <a:p>
            <a:r>
              <a:rPr lang="pl-PL" sz="1950" dirty="0">
                <a:sym typeface="Wingdings" pitchFamily="2" charset="2"/>
              </a:rPr>
              <a:t>konsumenci  cel oddłużeniowy ma pierwszeństwo przed celem windykacyjnym (warunkiem jest rzetelność dłużnika), art. 2 ust. 2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  niestosowanie art. 13 i 361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., a w przypadku nierzetelności dłużnika postępowania nie prowadzi się</a:t>
            </a:r>
          </a:p>
          <a:p>
            <a:r>
              <a:rPr lang="pl-PL" sz="1950" dirty="0">
                <a:sym typeface="Wingdings" pitchFamily="2" charset="2"/>
              </a:rPr>
              <a:t>byli przedsiębiorcy w okresie roku od wykreślenia/zaprzestania działalności, przy wniosku wierzyciela  cel oddłużeniowy ma pierwszeństwo przed celem windykacyjnym (warunkiem jest rzetelność dłużnika), art. 2 ust. 2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  w razie rzetelności dłużnika niestosowanie art. 13 i 361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.; w przypadku nierzetelności dłużnika postępowanie ma cel windykacyjny, a zatem stosuje się art. 13 i 361 </a:t>
            </a:r>
            <a:r>
              <a:rPr lang="pl-PL" sz="1950" dirty="0" err="1">
                <a:sym typeface="Wingdings" pitchFamily="2" charset="2"/>
              </a:rPr>
              <a:t>p.u</a:t>
            </a:r>
            <a:r>
              <a:rPr lang="pl-PL" sz="1950" dirty="0">
                <a:sym typeface="Wingdings" pitchFamily="2" charset="2"/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/>
              <a:t>Cele postępowania a finansowanie ze środków 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Przedsiębiorcy</a:t>
            </a:r>
            <a:r>
              <a:rPr lang="pl-PL" dirty="0"/>
              <a:t> – dopiero w razie złożenia wniosku o ustalenie planu spłaty i umorzenie zobowiązań (art. 369 </a:t>
            </a:r>
            <a:r>
              <a:rPr lang="pl-PL" dirty="0" err="1"/>
              <a:t>p.u</a:t>
            </a:r>
            <a:r>
              <a:rPr lang="pl-PL" dirty="0"/>
              <a:t>.) [ale: projekt przewiduje też możliwość wydzielenia upadłemu środków na czynsz (proponowany art. 342a </a:t>
            </a:r>
            <a:r>
              <a:rPr lang="pl-PL" dirty="0" err="1"/>
              <a:t>p.u</a:t>
            </a:r>
            <a:r>
              <a:rPr lang="pl-PL" dirty="0"/>
              <a:t>.)</a:t>
            </a:r>
            <a:r>
              <a:rPr lang="pl-PL" dirty="0">
                <a:sym typeface="Wingdings" pitchFamily="2" charset="2"/>
              </a:rPr>
              <a:t> badanie rzetelności też na tym etapie</a:t>
            </a:r>
            <a:r>
              <a:rPr lang="pl-PL" dirty="0"/>
              <a:t>]</a:t>
            </a:r>
          </a:p>
          <a:p>
            <a:r>
              <a:rPr lang="pl-PL" b="1" dirty="0"/>
              <a:t>Konsumenci</a:t>
            </a:r>
            <a:r>
              <a:rPr lang="pl-PL" dirty="0"/>
              <a:t> – przy rozpoznawaniu wniosku o ogłoszenie upadłości (sankcją jest oddalenie wniosku)</a:t>
            </a:r>
          </a:p>
          <a:p>
            <a:r>
              <a:rPr lang="pl-PL" b="1" dirty="0"/>
              <a:t>Byli przedsiębiorcy, przy wniosku wierzyciela </a:t>
            </a:r>
            <a:r>
              <a:rPr lang="pl-PL" dirty="0"/>
              <a:t>– przy rozpoznawaniu wniosku o ogłoszenie upadłości. Nierzetelność jest stwierdzana w postanowieniu o ogłoszeniu upadłości (proponowany art. 491</a:t>
            </a:r>
            <a:r>
              <a:rPr lang="pl-PL" baseline="30000" dirty="0"/>
              <a:t>5</a:t>
            </a:r>
            <a:r>
              <a:rPr lang="pl-PL" dirty="0"/>
              <a:t> ust. 2 </a:t>
            </a:r>
            <a:r>
              <a:rPr lang="pl-PL" dirty="0" err="1"/>
              <a:t>p.u</a:t>
            </a:r>
            <a:r>
              <a:rPr lang="pl-PL" dirty="0"/>
              <a:t>.), a w razie ubóstwa masy prowadzi do zastosowania art. 13 </a:t>
            </a:r>
            <a:r>
              <a:rPr lang="pl-PL" dirty="0" err="1"/>
              <a:t>p.u</a:t>
            </a:r>
            <a:r>
              <a:rPr lang="pl-PL" dirty="0"/>
              <a:t>. i oddalenia wniosku (proponowany art. 491</a:t>
            </a:r>
            <a:r>
              <a:rPr lang="pl-PL" baseline="30000" dirty="0"/>
              <a:t>4</a:t>
            </a:r>
            <a:r>
              <a:rPr lang="pl-PL" dirty="0"/>
              <a:t> ust. 6 </a:t>
            </a:r>
            <a:r>
              <a:rPr lang="pl-PL" dirty="0" err="1"/>
              <a:t>p.u</a:t>
            </a:r>
            <a:r>
              <a:rPr lang="pl-PL" dirty="0"/>
              <a:t>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/>
              <a:t>Badanie rzetelności dłużnika wg projektu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Możliwość stwierdzenia nierzetelności również w toku postępowania (analogicznie do umorzenia postępowania prowadzonego na wniosek dłużnika): projektowany art. 491</a:t>
            </a:r>
            <a:r>
              <a:rPr lang="pl-PL" baseline="30000" dirty="0"/>
              <a:t>10</a:t>
            </a:r>
            <a:r>
              <a:rPr lang="pl-PL" dirty="0"/>
              <a:t> ust. 6 </a:t>
            </a:r>
            <a:r>
              <a:rPr lang="pl-PL" dirty="0" err="1"/>
              <a:t>p.u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- późniejsze stwierdzenie okoliczności wskazanych w przepisach o badaniu wniosku o ogłoszenie upadłości (art. 491</a:t>
            </a:r>
            <a:r>
              <a:rPr lang="pl-PL" baseline="30000" dirty="0"/>
              <a:t>4</a:t>
            </a:r>
            <a:r>
              <a:rPr lang="pl-PL" dirty="0"/>
              <a:t> ust. 1 - 5);</a:t>
            </a:r>
          </a:p>
          <a:p>
            <a:pPr>
              <a:buNone/>
            </a:pPr>
            <a:r>
              <a:rPr lang="pl-PL" dirty="0"/>
              <a:t>- stwierdzenie uchybienia obowiązkom upadłego w toczącym się postępowaniu (art. 491</a:t>
            </a:r>
            <a:r>
              <a:rPr lang="pl-PL" baseline="30000" dirty="0"/>
              <a:t>10</a:t>
            </a:r>
            <a:r>
              <a:rPr lang="pl-PL" dirty="0"/>
              <a:t> ust. 2)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Byli przedsiębiorcy – późniejsze stwierdzenie nierzetelności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/>
              <a:t>stosowanie art. 13 i 361 </a:t>
            </a:r>
            <a:r>
              <a:rPr lang="pl-PL" dirty="0" err="1"/>
              <a:t>p.u</a:t>
            </a:r>
            <a:r>
              <a:rPr lang="pl-PL" dirty="0"/>
              <a:t>. (brak finansowania ze środków SP, możliwość oddalenia wniosku/umorzenia postępowania z powodu ubóstwa masy)</a:t>
            </a:r>
          </a:p>
          <a:p>
            <a:pPr>
              <a:buFontTx/>
              <a:buChar char="-"/>
            </a:pPr>
            <a:r>
              <a:rPr lang="pl-PL" dirty="0"/>
              <a:t>niestosowanie przepisów o wydzieleniu upadłemu środków na czynsz (projektowany art. 491</a:t>
            </a:r>
            <a:r>
              <a:rPr lang="pl-PL" baseline="30000" dirty="0"/>
              <a:t>13</a:t>
            </a:r>
            <a:r>
              <a:rPr lang="pl-PL" dirty="0"/>
              <a:t> ust. 4 </a:t>
            </a:r>
            <a:r>
              <a:rPr lang="pl-PL" dirty="0" err="1"/>
              <a:t>p.u</a:t>
            </a:r>
            <a:r>
              <a:rPr lang="pl-PL" dirty="0"/>
              <a:t>.), ale klauzula wzgl. słuszności i humanitarnych</a:t>
            </a:r>
          </a:p>
          <a:p>
            <a:pPr>
              <a:buFontTx/>
              <a:buChar char="-"/>
            </a:pPr>
            <a:r>
              <a:rPr lang="pl-PL" dirty="0"/>
              <a:t>wyłączenie planu spłaty i oddłużenia (projektowany art. 491</a:t>
            </a:r>
            <a:r>
              <a:rPr lang="pl-PL" baseline="30000" dirty="0"/>
              <a:t>13a</a:t>
            </a:r>
            <a:r>
              <a:rPr lang="pl-PL" dirty="0"/>
              <a:t> ), ale klauzula wzgl. słuszności i humanitarnych</a:t>
            </a:r>
          </a:p>
          <a:p>
            <a:pPr>
              <a:buFont typeface="Wingdings" pitchFamily="2" charset="2"/>
              <a:buChar char="à"/>
            </a:pPr>
            <a:r>
              <a:rPr lang="pl-PL" b="1" dirty="0">
                <a:sym typeface="Wingdings" pitchFamily="2" charset="2"/>
              </a:rPr>
              <a:t>postępowanie wraca do celu windykacyjnego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Byli przedsiębiorcy – skutki stwierdzenia nierzetelności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Celem projektu jest wyraźne wyodrębnienie przypadków, kiedy postępowanie wobec byłego przedsiębiorcy toczy się w celu windykacyjnym. </a:t>
            </a:r>
          </a:p>
          <a:p>
            <a:r>
              <a:rPr lang="pl-PL" dirty="0"/>
              <a:t>Będzie to każdorazowo stwierdzane postanowieniem sądu:</a:t>
            </a:r>
          </a:p>
          <a:p>
            <a:pPr>
              <a:buNone/>
            </a:pPr>
            <a:r>
              <a:rPr lang="pl-PL" dirty="0"/>
              <a:t>- przy rozpoznawaniu wniosku o ogłoszenie upadłości (projektowany art. 491</a:t>
            </a:r>
            <a:r>
              <a:rPr lang="pl-PL" baseline="30000" dirty="0"/>
              <a:t>5</a:t>
            </a:r>
            <a:r>
              <a:rPr lang="pl-PL" dirty="0"/>
              <a:t> ust. 2 </a:t>
            </a:r>
            <a:r>
              <a:rPr lang="pl-PL" dirty="0" err="1"/>
              <a:t>p.u</a:t>
            </a:r>
            <a:r>
              <a:rPr lang="pl-PL" dirty="0"/>
              <a:t>.);</a:t>
            </a:r>
          </a:p>
          <a:p>
            <a:pPr>
              <a:buNone/>
            </a:pPr>
            <a:r>
              <a:rPr lang="pl-PL" dirty="0"/>
              <a:t>- w toku postępowania (projektowany art. 491</a:t>
            </a:r>
            <a:r>
              <a:rPr lang="pl-PL" baseline="30000" dirty="0"/>
              <a:t>10</a:t>
            </a:r>
            <a:r>
              <a:rPr lang="pl-PL" dirty="0"/>
              <a:t> ust. 6 </a:t>
            </a:r>
            <a:r>
              <a:rPr lang="pl-PL" dirty="0" err="1"/>
              <a:t>p.u</a:t>
            </a:r>
            <a:r>
              <a:rPr lang="pl-PL" dirty="0"/>
              <a:t>.)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 projektowanych zmian w zakresie byłych przedsiębiorców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877</TotalTime>
  <Words>897</Words>
  <Application>Microsoft Office PowerPoint</Application>
  <PresentationFormat>Pokaz na ekranie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Verdana</vt:lpstr>
      <vt:lpstr>Wingdings</vt:lpstr>
      <vt:lpstr>Wingdings 2</vt:lpstr>
      <vt:lpstr>Wingdings 3</vt:lpstr>
      <vt:lpstr>Hol</vt:lpstr>
      <vt:lpstr>Cele postępowania upadłościowego prowadzonego wobec osoby fizycznej  w kontekście planowanych zmian przepisów o upadłości konsumenckiej</vt:lpstr>
      <vt:lpstr>Cele postępowania wobec osoby fizycznej</vt:lpstr>
      <vt:lpstr>Cele postępowania wobec osoby fizycznej</vt:lpstr>
      <vt:lpstr>Cele postępowania a finansowanie ze środków Skarbu Państwa</vt:lpstr>
      <vt:lpstr>Cele postępowania a finansowanie ze środków SP</vt:lpstr>
      <vt:lpstr>Badanie rzetelności dłużnika wg projektu</vt:lpstr>
      <vt:lpstr>Byli przedsiębiorcy – późniejsze stwierdzenie nierzetelności</vt:lpstr>
      <vt:lpstr>Byli przedsiębiorcy – skutki stwierdzenia nierzetelności</vt:lpstr>
      <vt:lpstr>Cel projektowanych zmian w zakresie byłych przedsiębiorców</vt:lpstr>
      <vt:lpstr>Byli przedsiębiorcy – zbieg wniosków dłużnika i wierzyciela</vt:lpstr>
      <vt:lpstr>Byli przedsiębiorcy – zbieg wniosków dłużnika i wierzyciela</vt:lpstr>
      <vt:lpstr>Dziękuję za uwagę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postępowania upadłościowego prowadzonego wobec osoby fizycznej  w kontekście planowanych zmian przepisów o upadłości konsumenckiej</dc:title>
  <dc:creator>Marek</dc:creator>
  <cp:lastModifiedBy>Anna Hrycaj</cp:lastModifiedBy>
  <cp:revision>22</cp:revision>
  <dcterms:created xsi:type="dcterms:W3CDTF">2017-04-26T21:08:15Z</dcterms:created>
  <dcterms:modified xsi:type="dcterms:W3CDTF">2017-11-29T14:13:52Z</dcterms:modified>
</cp:coreProperties>
</file>