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0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17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20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7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16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5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067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55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16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519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94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00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96DDF-1123-4875-9783-E52D2401F591}" type="datetimeFigureOut">
              <a:rPr lang="pl-PL" smtClean="0"/>
              <a:pPr/>
              <a:t>29.11.2017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42F0-E393-4415-97A4-6C8069A90F9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1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4632" cy="2115666"/>
          </a:xfrm>
        </p:spPr>
        <p:txBody>
          <a:bodyPr>
            <a:noAutofit/>
          </a:bodyPr>
          <a:lstStyle/>
          <a:p>
            <a:r>
              <a:rPr lang="pl-PL" sz="3600" b="1" dirty="0"/>
              <a:t>Analiza obciążenia sądów upadłościowych sprawami upadłości konsumenckiej w latach 2015 i 2016 – badania statystyczne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(mgr Monika Malinowska-Przybylska, mgr Michał Hajduk, mgr Jakub Majewski, mgr Karolina Nowacka, doktoranci </a:t>
            </a:r>
            <a:r>
              <a:rPr lang="pl-PL" dirty="0" err="1"/>
              <a:t>IPUiR</a:t>
            </a:r>
            <a:r>
              <a:rPr lang="pl-PL" dirty="0"/>
              <a:t>, Uczelnia Łazarskiego pod kierunkiem naukowym </a:t>
            </a:r>
          </a:p>
          <a:p>
            <a:r>
              <a:rPr lang="pl-PL" dirty="0"/>
              <a:t>dr hab. Anny </a:t>
            </a:r>
            <a:r>
              <a:rPr lang="pl-PL" dirty="0" err="1"/>
              <a:t>Hrycaj</a:t>
            </a:r>
            <a:r>
              <a:rPr lang="pl-PL" dirty="0"/>
              <a:t>)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Warszawa, 12 maja 2017 </a:t>
            </a:r>
          </a:p>
          <a:p>
            <a:endParaRPr lang="pl-PL" dirty="0"/>
          </a:p>
        </p:txBody>
      </p:sp>
      <p:pic>
        <p:nvPicPr>
          <p:cNvPr id="1026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461" y="188640"/>
            <a:ext cx="345638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44724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728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dirty="0"/>
              <a:t>Wpływ spraw GU „of” i załatwienia spraw GU ”of” w 2015 r. i 2016 r. do sprawy upadłościowych ogółem </a:t>
            </a:r>
          </a:p>
        </p:txBody>
      </p:sp>
      <p:pic>
        <p:nvPicPr>
          <p:cNvPr id="4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98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435255"/>
              </p:ext>
            </p:extLst>
          </p:nvPr>
        </p:nvGraphicFramePr>
        <p:xfrm>
          <a:off x="534408" y="2924948"/>
          <a:ext cx="8070040" cy="3168352"/>
        </p:xfrm>
        <a:graphic>
          <a:graphicData uri="http://schemas.openxmlformats.org/drawingml/2006/table">
            <a:tbl>
              <a:tblPr/>
              <a:tblGrid>
                <a:gridCol w="1763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4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wpływ spraw GU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wpływ spraw GU "of"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udział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GU"of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"/GU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wzrost 2016 do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załatwienia spraw GU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załatwienia GU "of"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udział załatwienia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GU"of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"/GU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wzrost 2016 do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8507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type="body" idx="1"/>
          </p:nvPr>
        </p:nvSpPr>
        <p:spPr>
          <a:xfrm>
            <a:off x="683568" y="1628801"/>
            <a:ext cx="7772400" cy="1224136"/>
          </a:xfrm>
        </p:spPr>
        <p:txBody>
          <a:bodyPr/>
          <a:lstStyle/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</a:rPr>
              <a:t>Sprawy </a:t>
            </a:r>
            <a:r>
              <a:rPr lang="pl-PL" sz="2800" b="1" dirty="0" err="1">
                <a:solidFill>
                  <a:schemeClr val="tx1"/>
                </a:solidFill>
              </a:rPr>
              <a:t>GUp</a:t>
            </a:r>
            <a:r>
              <a:rPr lang="pl-PL" sz="2800" b="1" dirty="0">
                <a:solidFill>
                  <a:schemeClr val="tx1"/>
                </a:solidFill>
              </a:rPr>
              <a:t> „of” w 2015 r. i 2016 r. do sprawy upadłościowych po ogłoszeniu upadłości ogółem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98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57860"/>
              </p:ext>
            </p:extLst>
          </p:nvPr>
        </p:nvGraphicFramePr>
        <p:xfrm>
          <a:off x="755576" y="2564904"/>
          <a:ext cx="7552629" cy="3565892"/>
        </p:xfrm>
        <a:graphic>
          <a:graphicData uri="http://schemas.openxmlformats.org/drawingml/2006/table">
            <a:tbl>
              <a:tblPr/>
              <a:tblGrid>
                <a:gridCol w="164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9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1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ilość spraw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Gup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ilość spraw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GUp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"of"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udział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GUp"of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"/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Gup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wzrost 2016 do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załatwienia spraw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Gup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załatwienia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GUp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"of"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%udział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załatwień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GUp"of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"/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GUp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17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wzrost 2016 do 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828,89%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703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Przedmiot badań Instytutu Prawa Upadłościowego </a:t>
            </a:r>
          </a:p>
          <a:p>
            <a:pPr marL="0" indent="0">
              <a:buNone/>
            </a:pPr>
            <a:r>
              <a:rPr lang="pl-PL" b="1" dirty="0"/>
              <a:t>i Restrukturyzacyjnego oraz Badań nad Niewypłacalnością</a:t>
            </a:r>
          </a:p>
          <a:p>
            <a:pPr lvl="0"/>
            <a:r>
              <a:rPr lang="pl-PL" dirty="0"/>
              <a:t>Badania dotyczą spraw  z lat 2015 oraz 2016</a:t>
            </a:r>
          </a:p>
          <a:p>
            <a:pPr lvl="0"/>
            <a:r>
              <a:rPr lang="pl-PL" dirty="0"/>
              <a:t>Celem projektu badawczego jest analiza racjonalności gospodarowania zasobami ludzkimi w zakresie sądownictwa upadłościowego i restrukturyzacyjnego oraz wskazanie potencjalnych rozwiązań ustrojowych i strukturalnych zmierzających do poprawy organizacji rozpoznawania spraw upadłościowych i restrukturyzacyjnych;</a:t>
            </a:r>
          </a:p>
          <a:p>
            <a:pPr lvl="0"/>
            <a:endParaRPr lang="pl-PL" dirty="0"/>
          </a:p>
        </p:txBody>
      </p:sp>
      <p:pic>
        <p:nvPicPr>
          <p:cNvPr id="5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98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8430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W ramach projektu analizie poddane będą zagadnienia:</a:t>
            </a:r>
          </a:p>
          <a:p>
            <a:pPr lvl="0"/>
            <a:r>
              <a:rPr lang="pl-PL" dirty="0"/>
              <a:t>Wpływu zmiany prawa upadłościowego w zakresie upadłości konsumenckiej na ilość spraw upadłości konsumenckiej</a:t>
            </a:r>
          </a:p>
          <a:p>
            <a:pPr lvl="0"/>
            <a:r>
              <a:rPr lang="pl-PL" dirty="0"/>
              <a:t>Struktury sądów upadłościowych</a:t>
            </a:r>
          </a:p>
          <a:p>
            <a:pPr lvl="0"/>
            <a:r>
              <a:rPr lang="pl-PL" dirty="0"/>
              <a:t>Obsady kadrowej w wydziałach stricte upadłościowych i w wydziałach „mieszanych”</a:t>
            </a:r>
          </a:p>
          <a:p>
            <a:endParaRPr lang="pl-PL" dirty="0"/>
          </a:p>
        </p:txBody>
      </p:sp>
      <p:pic>
        <p:nvPicPr>
          <p:cNvPr id="4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98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12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72816"/>
            <a:ext cx="7931224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Zakres badań w obszarze upadłości konsumenckiej </a:t>
            </a:r>
          </a:p>
          <a:p>
            <a:pPr lvl="0"/>
            <a:r>
              <a:rPr lang="pl-PL" dirty="0"/>
              <a:t>Wpływ wniosków o ogłoszenie upadłości konsumenckiej w roku 2016 w porównaniu do roku 2015 (sprawy GU „of”)</a:t>
            </a:r>
          </a:p>
          <a:p>
            <a:pPr lvl="0"/>
            <a:r>
              <a:rPr lang="pl-PL" dirty="0"/>
              <a:t>Ilość spraw </a:t>
            </a:r>
            <a:r>
              <a:rPr lang="pl-PL" dirty="0" err="1"/>
              <a:t>GUp</a:t>
            </a:r>
            <a:r>
              <a:rPr lang="pl-PL" dirty="0"/>
              <a:t> „of” w roku 2016 w porównaniu do roku 2015</a:t>
            </a:r>
          </a:p>
          <a:p>
            <a:pPr lvl="0"/>
            <a:r>
              <a:rPr lang="pl-PL" dirty="0"/>
              <a:t>Udział spraw GU „of” i </a:t>
            </a:r>
            <a:r>
              <a:rPr lang="pl-PL" dirty="0" err="1"/>
              <a:t>GUp</a:t>
            </a:r>
            <a:r>
              <a:rPr lang="pl-PL" dirty="0"/>
              <a:t> „of” w GU ogółem i </a:t>
            </a:r>
            <a:r>
              <a:rPr lang="pl-PL" dirty="0" err="1"/>
              <a:t>GUp</a:t>
            </a:r>
            <a:r>
              <a:rPr lang="pl-PL" dirty="0"/>
              <a:t> ogółem w latach 2015 i 2016</a:t>
            </a:r>
          </a:p>
        </p:txBody>
      </p:sp>
      <p:pic>
        <p:nvPicPr>
          <p:cNvPr id="4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98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6287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3500" b="1" dirty="0"/>
              <a:t>Charakter wydziałów rozpoznających sprawy upadłościowe w latach 2015 i 2016</a:t>
            </a:r>
          </a:p>
          <a:p>
            <a:endParaRPr lang="pl-PL" dirty="0"/>
          </a:p>
          <a:p>
            <a:pPr lvl="0"/>
            <a:r>
              <a:rPr lang="pl-PL" dirty="0"/>
              <a:t>Według stanu na 31.12.2015 r. oraz na 31.12.2016 r. w 12 sądach funkcjonowały wydziały gospodarcze rozpatrujące wyłącznie sprawy upadłościowe</a:t>
            </a:r>
          </a:p>
          <a:p>
            <a:pPr marL="0" indent="0">
              <a:buNone/>
            </a:pPr>
            <a:endParaRPr lang="pl-PL" dirty="0"/>
          </a:p>
          <a:p>
            <a:pPr lvl="0"/>
            <a:r>
              <a:rPr lang="pl-PL" dirty="0"/>
              <a:t>Według stanu na 31.12.2015 r. w 32 sądach, a według stanu na dzień 31.12.2016 r. w 18 sądach, funkcjonowały wydziały tzw. „mieszane”, które rozpoznawały zarówno sprawy upadłościowe jak również  sprawy procesowe gospodarcze</a:t>
            </a:r>
          </a:p>
          <a:p>
            <a:pPr marL="0" indent="0">
              <a:buNone/>
            </a:pPr>
            <a:endParaRPr lang="pl-PL" dirty="0"/>
          </a:p>
          <a:p>
            <a:pPr lvl="0"/>
            <a:r>
              <a:rPr lang="pl-PL" dirty="0"/>
              <a:t>Wydziały gospodarcze rozpatrujące wyłącznie sprawy upadłościowe funkcjonowały w sądach rejonowych: w Bydgoszczy, Gdańsk-Północ, Gliwicach, Katowice-Wschód, Lubin-Wschód, Poznań- Stare Miasto, Koszalinie, Szczecin- Centrum,  dla: </a:t>
            </a:r>
            <a:r>
              <a:rPr lang="pl-PL" dirty="0" err="1"/>
              <a:t>Krakowa-Śródmieścia</a:t>
            </a:r>
            <a:r>
              <a:rPr lang="pl-PL" dirty="0"/>
              <a:t>, Łodzi – Śródmieścia, m.st. Warszawy, Wrocławia-Fabrycznej</a:t>
            </a:r>
          </a:p>
          <a:p>
            <a:endParaRPr lang="pl-PL" dirty="0"/>
          </a:p>
        </p:txBody>
      </p:sp>
      <p:pic>
        <p:nvPicPr>
          <p:cNvPr id="4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98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173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Etatyzacja w poszczególnych sądach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1728192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Sądy, w których funkcjonuje odrębny wydział gospodarczy ds. upadłościowych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98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219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6158"/>
              </p:ext>
            </p:extLst>
          </p:nvPr>
        </p:nvGraphicFramePr>
        <p:xfrm>
          <a:off x="611560" y="404664"/>
          <a:ext cx="7664324" cy="5721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8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9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0127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wydział gospodarczy ds. upadłościowych w sądzie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Sędziowie w wydz. gospodarczych ds. upadłościowych i naprawczych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Referendarze (wg limitu)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1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Liczba sędziów SR i wakujących stanowisk sędziowskich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Obsada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1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Na 31.12.2015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Na </a:t>
                      </a:r>
                      <a:br>
                        <a:rPr lang="pl-PL" sz="1100" dirty="0">
                          <a:effectLst/>
                        </a:rPr>
                      </a:br>
                      <a:r>
                        <a:rPr lang="pl-PL" sz="1100" dirty="0">
                          <a:effectLst/>
                        </a:rPr>
                        <a:t>31.12.2016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Na</a:t>
                      </a:r>
                      <a:br>
                        <a:rPr lang="pl-PL" sz="1100" dirty="0">
                          <a:effectLst/>
                        </a:rPr>
                      </a:br>
                      <a:r>
                        <a:rPr lang="pl-PL" sz="1100" dirty="0">
                          <a:effectLst/>
                        </a:rPr>
                        <a:t> 31.12.2015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 31.12.2016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Na 31.12.2015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 31.12.2016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w Bydgoszczy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2,64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2,57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Gdańsk - Północ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7,00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7,00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5,76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5,85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w Gliwicach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3,25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4,25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3,19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2,83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Katowice- Wschód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7,00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9,00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5,21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5,51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1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dla </a:t>
                      </a:r>
                      <a:r>
                        <a:rPr lang="pl-PL" sz="1100" dirty="0" err="1">
                          <a:solidFill>
                            <a:schemeClr val="tx1"/>
                          </a:solidFill>
                          <a:effectLst/>
                        </a:rPr>
                        <a:t>Krakowa-Śródmieścia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9,00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9,00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5,85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7,60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Lublin-Wschód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4,00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6,00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3,11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3,62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1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dla Łodzi-Śródmieścia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6,00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3,45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4,32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1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Poznań-Stare Miasto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7,00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9,75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4,41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5,20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w Koszalinie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2,61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2,59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Szczecin-Centrum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3,75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4,00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3,14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3,26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01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dla m.st. Warszawy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16,00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18,00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10,27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12,70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01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SR dla Wrocławia-Fabrycznej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6,00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6,00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5,06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5,21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POLSKA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73,00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86,00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54,70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61,25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0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2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12020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Etatyzacja w poszczególnych sądach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172819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Sądy, w których brak odrębnego wydziału gospodarczego ds. upadłościowych, a wydziały gospodarcze rozpatrują zarówno sprawy procesowego jak i upadłościowo- naprawcze, restrukturyzacyjne</a:t>
            </a:r>
          </a:p>
        </p:txBody>
      </p:sp>
      <p:pic>
        <p:nvPicPr>
          <p:cNvPr id="4" name="Picture 2" descr="C:\Users\pi03774\Desktop\PRIV\Instytut\logo\Logo_instytut_korekty_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9802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393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01624"/>
              </p:ext>
            </p:extLst>
          </p:nvPr>
        </p:nvGraphicFramePr>
        <p:xfrm>
          <a:off x="467545" y="116632"/>
          <a:ext cx="8208912" cy="6235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660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r>
                        <a:rPr lang="pl-PL" sz="1050" dirty="0">
                          <a:solidFill>
                            <a:schemeClr val="tx1"/>
                          </a:solidFill>
                          <a:effectLst/>
                        </a:rPr>
                        <a:t>ydział gospodarczy w sądzie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chemeClr val="tx1"/>
                          </a:solidFill>
                          <a:effectLst/>
                        </a:rPr>
                        <a:t>Sędziowie w wydziałach gospodarczych 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chemeClr val="tx1"/>
                          </a:solidFill>
                          <a:effectLst/>
                        </a:rPr>
                        <a:t>Referendarze (wg limitu)</a:t>
                      </a:r>
                      <a:endParaRPr lang="pl-PL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76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Liczba sędziów SR i wakujących stanowisk sędziowskich 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Obsada</a:t>
                      </a:r>
                      <a:r>
                        <a:rPr lang="pl-PL" sz="1000" dirty="0">
                          <a:effectLst/>
                        </a:rPr>
                        <a:t> 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6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Na 31.12.2015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Na 31.12.2016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Na 31.12.2015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Na 31.12.2016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Na 31.12.2015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Na 31.12.2016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Białymstoku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9,11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11,10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6,22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8,02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2,17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Łomży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2,50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1,25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0,87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1,08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0,92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0,84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Olsztynie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11,00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11,00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7,33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7,70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Ostrołęce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2,50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1,93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2,13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0,70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1,08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Suwałkach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1,40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1,60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0,89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0,89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0,60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0,55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Elblągu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6,00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4,09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4,20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Słupsku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3,92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3,88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3,32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3,22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0,20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0,05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Toruniu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9,00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5,81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5,97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we Włocławku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2,57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2,56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Bielsku-Białej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9,00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9,50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5,58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7,13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Częstochowie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8,00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9,40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5,17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6,85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1,33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1,25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Kielcach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10,00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12,00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7,53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9,11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Nowym Sączu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4,59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4,13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3,10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3,40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Tarnowie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4,00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4,00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3,49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3,47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0,42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Radomiu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3,99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3,50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3,55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0,59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Siedlcach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4,00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1,84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2,61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Zamościu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1,99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1,97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1,71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1,75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0,31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0,01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Kaliszu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5,22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5,97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Piotrkowie Tryb.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7,00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8,15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4,28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4,84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1,25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Płocku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5,15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5,46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Sieradzu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3,50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1,86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1,85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0,50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0,50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Koninie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2,50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1,68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1,89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0,49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0,61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Zielonej Górze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5,26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5,33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4,45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4,56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2,50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2,46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Krośnie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3,50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2,72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2,75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0,60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0,60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Przemyślu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1,67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1,56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0,50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0,57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Rzeszowie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8,45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9,51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6,02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6,65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Tarnobrzegu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3,50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2,80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3,04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2,44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7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/>
                          </a:solidFill>
                          <a:effectLst/>
                        </a:rPr>
                        <a:t>SR w Gorzowie Wlkp.</a:t>
                      </a:r>
                      <a:endParaRPr lang="pl-PL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5,11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3,65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4,24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2,25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2,67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Jeleniej Górze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5,00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4,00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3,94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3,52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Legnicy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7,00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10,75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5,64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6,33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1,00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Opolu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8,46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9,01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6,47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6,25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1,00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SR w Wałbrzychu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4,00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2,28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3,28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0,00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0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2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/>
                          </a:solidFill>
                          <a:effectLst/>
                        </a:rPr>
                        <a:t>SUMA</a:t>
                      </a:r>
                      <a:endParaRPr lang="pl-PL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</a:rPr>
                        <a:t>166,77</a:t>
                      </a:r>
                      <a:endParaRPr lang="pl-PL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</a:rPr>
                        <a:t>181,89</a:t>
                      </a:r>
                      <a:endParaRPr lang="pl-PL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</a:rPr>
                        <a:t>123,01</a:t>
                      </a:r>
                      <a:endParaRPr lang="pl-PL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</a:rPr>
                        <a:t>135,24</a:t>
                      </a:r>
                      <a:endParaRPr lang="pl-PL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</a:rPr>
                        <a:t>30,91</a:t>
                      </a:r>
                      <a:endParaRPr lang="pl-PL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</a:rPr>
                        <a:t>30,65</a:t>
                      </a:r>
                      <a:endParaRPr lang="pl-PL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26690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1037</Words>
  <Application>Microsoft Office PowerPoint</Application>
  <PresentationFormat>Pokaz na ekranie (4:3)</PresentationFormat>
  <Paragraphs>438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Motyw pakietu Office</vt:lpstr>
      <vt:lpstr>Analiza obciążenia sądów upadłościowych sprawami upadłości konsumenckiej w latach 2015 i 2016 – badania statystyczne</vt:lpstr>
      <vt:lpstr>Prezentacja programu PowerPoint</vt:lpstr>
      <vt:lpstr>Prezentacja programu PowerPoint</vt:lpstr>
      <vt:lpstr>Prezentacja programu PowerPoint</vt:lpstr>
      <vt:lpstr>Prezentacja programu PowerPoint</vt:lpstr>
      <vt:lpstr>Etatyzacja w poszczególnych sądach </vt:lpstr>
      <vt:lpstr>Prezentacja programu PowerPoint</vt:lpstr>
      <vt:lpstr>Etatyzacja w poszczególnych sądach </vt:lpstr>
      <vt:lpstr>Prezentacja programu PowerPoint</vt:lpstr>
      <vt:lpstr>Prezentacja programu PowerPoint</vt:lpstr>
      <vt:lpstr>Prezentacja programu PowerPoint</vt:lpstr>
    </vt:vector>
  </TitlesOfParts>
  <Company>Alior Bank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obciążenia sądów upadłościowych sprawami upadłości konsumenckiej w latach 2015 i 2016 – badania statystyczne</dc:title>
  <dc:creator>serwis</dc:creator>
  <cp:lastModifiedBy>Anna Hrycaj</cp:lastModifiedBy>
  <cp:revision>14</cp:revision>
  <dcterms:created xsi:type="dcterms:W3CDTF">2017-05-09T16:01:31Z</dcterms:created>
  <dcterms:modified xsi:type="dcterms:W3CDTF">2017-11-29T14:10:23Z</dcterms:modified>
</cp:coreProperties>
</file>